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More Sugar" charset="1" panose="00000000000000000000"/>
      <p:regular r:id="rId46"/>
    </p:embeddedFont>
    <p:embeddedFont>
      <p:font typeface="Bellaboo" charset="1" panose="00000000000000000000"/>
      <p:regular r:id="rId47"/>
    </p:embeddedFont>
    <p:embeddedFont>
      <p:font typeface="Childos Arabic" charset="1" panose="00000500000000000000"/>
      <p:regular r:id="rId48"/>
    </p:embeddedFont>
    <p:embeddedFont>
      <p:font typeface="Childos Arabic Bold" charset="1" panose="00000800000000000000"/>
      <p:regular r:id="rId51"/>
    </p:embeddedFont>
    <p:embeddedFont>
      <p:font typeface="Lato" charset="1" panose="020F0502020204030203"/>
      <p:regular r:id="rId55"/>
    </p:embeddedFont>
    <p:embeddedFont>
      <p:font typeface="Childos Arabic Medium" charset="1" panose="00000600000000000000"/>
      <p:regular r:id="rId58"/>
    </p:embeddedFont>
    <p:embeddedFont>
      <p:font typeface="Lato Bold" charset="1" panose="020F0502020204030203"/>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notesMasters/notesMaster1.xml" Type="http://schemas.openxmlformats.org/officeDocument/2006/relationships/notesMaster"/><Relationship Id="rId44" Target="theme/theme2.xml" Type="http://schemas.openxmlformats.org/officeDocument/2006/relationships/theme"/><Relationship Id="rId45" Target="notesSlides/notesSlide1.xml" Type="http://schemas.openxmlformats.org/officeDocument/2006/relationships/note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fonts/font51.fntdata" Type="http://schemas.openxmlformats.org/officeDocument/2006/relationships/font"/><Relationship Id="rId52" Target="notesSlides/notesSlide4.xml" Type="http://schemas.openxmlformats.org/officeDocument/2006/relationships/notesSlide"/><Relationship Id="rId53" Target="notesSlides/notesSlide5.xml" Type="http://schemas.openxmlformats.org/officeDocument/2006/relationships/notesSlide"/><Relationship Id="rId54" Target="notesSlides/notesSlide6.xml" Type="http://schemas.openxmlformats.org/officeDocument/2006/relationships/notesSlide"/><Relationship Id="rId55" Target="fonts/font55.fntdata" Type="http://schemas.openxmlformats.org/officeDocument/2006/relationships/font"/><Relationship Id="rId56" Target="notesSlides/notesSlide7.xml" Type="http://schemas.openxmlformats.org/officeDocument/2006/relationships/notesSlide"/><Relationship Id="rId57" Target="notesSlides/notesSlide8.xml" Type="http://schemas.openxmlformats.org/officeDocument/2006/relationships/notesSlide"/><Relationship Id="rId58" Target="fonts/font58.fntdata" Type="http://schemas.openxmlformats.org/officeDocument/2006/relationships/font"/><Relationship Id="rId59" Target="notesSlides/notesSlide9.xml" Type="http://schemas.openxmlformats.org/officeDocument/2006/relationships/notesSlide"/><Relationship Id="rId6" Target="slides/slide1.xml" Type="http://schemas.openxmlformats.org/officeDocument/2006/relationships/slide"/><Relationship Id="rId60" Target="notesSlides/notesSlide10.xml" Type="http://schemas.openxmlformats.org/officeDocument/2006/relationships/notesSlide"/><Relationship Id="rId61" Target="notesSlides/notesSlide11.xml" Type="http://schemas.openxmlformats.org/officeDocument/2006/relationships/notesSlide"/><Relationship Id="rId62" Target="notesSlides/notesSlide12.xml" Type="http://schemas.openxmlformats.org/officeDocument/2006/relationships/notesSlide"/><Relationship Id="rId63" Target="notesSlides/notesSlide13.xml" Type="http://schemas.openxmlformats.org/officeDocument/2006/relationships/notesSlide"/><Relationship Id="rId64" Target="notesSlides/notesSlide14.xml" Type="http://schemas.openxmlformats.org/officeDocument/2006/relationships/notesSlide"/><Relationship Id="rId65" Target="notesSlides/notesSlide15.xml" Type="http://schemas.openxmlformats.org/officeDocument/2006/relationships/notesSlide"/><Relationship Id="rId66" Target="notesSlides/notesSlide16.xml" Type="http://schemas.openxmlformats.org/officeDocument/2006/relationships/notesSlide"/><Relationship Id="rId67" Target="notesSlides/notesSlide17.xml" Type="http://schemas.openxmlformats.org/officeDocument/2006/relationships/notesSlide"/><Relationship Id="rId68" Target="notesSlides/notesSlide18.xml" Type="http://schemas.openxmlformats.org/officeDocument/2006/relationships/notesSlide"/><Relationship Id="rId69" Target="notesSlides/notesSlide19.xml" Type="http://schemas.openxmlformats.org/officeDocument/2006/relationships/notesSlide"/><Relationship Id="rId7" Target="slides/slide2.xml" Type="http://schemas.openxmlformats.org/officeDocument/2006/relationships/slide"/><Relationship Id="rId70" Target="notesSlides/notesSlide20.xml" Type="http://schemas.openxmlformats.org/officeDocument/2006/relationships/notesSlide"/><Relationship Id="rId71" Target="notesSlides/notesSlide21.xml" Type="http://schemas.openxmlformats.org/officeDocument/2006/relationships/notesSlide"/><Relationship Id="rId72" Target="notesSlides/notesSlide22.xml" Type="http://schemas.openxmlformats.org/officeDocument/2006/relationships/notesSlide"/><Relationship Id="rId73" Target="fonts/font73.fntdata" Type="http://schemas.openxmlformats.org/officeDocument/2006/relationships/font"/><Relationship Id="rId74" Target="notesSlides/notesSlide23.xml" Type="http://schemas.openxmlformats.org/officeDocument/2006/relationships/notesSlide"/><Relationship Id="rId75" Target="notesSlides/notesSlide24.xml" Type="http://schemas.openxmlformats.org/officeDocument/2006/relationships/notesSlide"/><Relationship Id="rId76" Target="notesSlides/notesSlide25.xml" Type="http://schemas.openxmlformats.org/officeDocument/2006/relationships/notesSlide"/><Relationship Id="rId77" Target="notesSlides/notesSlide26.xml" Type="http://schemas.openxmlformats.org/officeDocument/2006/relationships/notesSlide"/><Relationship Id="rId78" Target="notesSlides/notesSlide27.xml" Type="http://schemas.openxmlformats.org/officeDocument/2006/relationships/notesSlide"/><Relationship Id="rId79" Target="notesSlides/notesSlide28.xml" Type="http://schemas.openxmlformats.org/officeDocument/2006/relationships/notesSlide"/><Relationship Id="rId8" Target="slides/slide3.xml" Type="http://schemas.openxmlformats.org/officeDocument/2006/relationships/slide"/><Relationship Id="rId80" Target="notesSlides/notesSlide29.xml" Type="http://schemas.openxmlformats.org/officeDocument/2006/relationships/notesSlide"/><Relationship Id="rId81" Target="notesSlides/notesSlide30.xml" Type="http://schemas.openxmlformats.org/officeDocument/2006/relationships/notesSlide"/><Relationship Id="rId82" Target="notesSlides/notesSlide31.xml" Type="http://schemas.openxmlformats.org/officeDocument/2006/relationships/notesSlide"/><Relationship Id="rId83" Target="notesSlides/notesSlide32.xml" Type="http://schemas.openxmlformats.org/officeDocument/2006/relationships/notesSlide"/><Relationship Id="rId84" Target="notesSlides/notesSlide33.xml" Type="http://schemas.openxmlformats.org/officeDocument/2006/relationships/notesSlide"/><Relationship Id="rId85" Target="notesSlides/notesSlide34.xml" Type="http://schemas.openxmlformats.org/officeDocument/2006/relationships/notesSlide"/><Relationship Id="rId86" Target="notesSlides/notesSlide35.xml" Type="http://schemas.openxmlformats.org/officeDocument/2006/relationships/notesSlide"/><Relationship Id="rId87" Target="notesSlides/notesSlide36.xml" Type="http://schemas.openxmlformats.org/officeDocument/2006/relationships/note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57.png" Type="http://schemas.openxmlformats.org/officeDocument/2006/relationships/image"/><Relationship Id="rId4" Target="../media/image58.svg" Type="http://schemas.openxmlformats.org/officeDocument/2006/relationships/image"/><Relationship Id="rId5" Target="../media/image6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 Id="rId5" Target="../media/image7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 Id="rId5" Target="../media/image7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7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8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8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8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8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8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2" Target="../notesSlides/notesSlide34.xml" Type="http://schemas.openxmlformats.org/officeDocument/2006/relationships/notesSlid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8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jpeg" Type="http://schemas.openxmlformats.org/officeDocument/2006/relationships/image"/><Relationship Id="rId3" Target="../media/image88.jpeg" Type="http://schemas.openxmlformats.org/officeDocument/2006/relationships/image"/><Relationship Id="rId4" Target="../media/image89.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https://www.kaggle.com/datasets/bhadramohit/climate-change-dataset"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2188268" y="6749004"/>
            <a:ext cx="8399400" cy="4622650"/>
            <a:chOff x="0" y="0"/>
            <a:chExt cx="11199200" cy="6163533"/>
          </a:xfrm>
        </p:grpSpPr>
        <p:sp>
          <p:nvSpPr>
            <p:cNvPr name="Freeform 3" id="3"/>
            <p:cNvSpPr/>
            <p:nvPr/>
          </p:nvSpPr>
          <p:spPr>
            <a:xfrm flipH="false" flipV="false" rot="0">
              <a:off x="-538862" y="-117983"/>
              <a:ext cx="12607037" cy="6452235"/>
            </a:xfrm>
            <a:custGeom>
              <a:avLst/>
              <a:gdLst/>
              <a:ahLst/>
              <a:cxnLst/>
              <a:rect r="r" b="b" t="t" l="l"/>
              <a:pathLst>
                <a:path h="6452235" w="12607037">
                  <a:moveTo>
                    <a:pt x="888620" y="2563241"/>
                  </a:moveTo>
                  <a:cubicBezTo>
                    <a:pt x="1191007" y="1604899"/>
                    <a:pt x="2712213" y="0"/>
                    <a:pt x="3540253" y="134874"/>
                  </a:cubicBezTo>
                  <a:cubicBezTo>
                    <a:pt x="4368293" y="269748"/>
                    <a:pt x="4796283" y="2791079"/>
                    <a:pt x="5856860" y="3372612"/>
                  </a:cubicBezTo>
                  <a:cubicBezTo>
                    <a:pt x="6917437" y="3954145"/>
                    <a:pt x="9006206" y="3191256"/>
                    <a:pt x="9904096" y="3623818"/>
                  </a:cubicBezTo>
                  <a:cubicBezTo>
                    <a:pt x="10801986" y="4056380"/>
                    <a:pt x="12607037" y="5591683"/>
                    <a:pt x="11243946" y="5968492"/>
                  </a:cubicBezTo>
                  <a:cubicBezTo>
                    <a:pt x="9880855" y="6345301"/>
                    <a:pt x="3451861" y="6452235"/>
                    <a:pt x="1725931" y="5884799"/>
                  </a:cubicBezTo>
                  <a:cubicBezTo>
                    <a:pt x="0" y="5317363"/>
                    <a:pt x="586233" y="3521583"/>
                    <a:pt x="888620" y="2563241"/>
                  </a:cubicBezTo>
                  <a:close/>
                </a:path>
              </a:pathLst>
            </a:custGeom>
            <a:solidFill>
              <a:srgbClr val="FFFFFF">
                <a:alpha val="20392"/>
              </a:srgbClr>
            </a:solidFill>
          </p:spPr>
        </p:sp>
      </p:grpSp>
      <p:grpSp>
        <p:nvGrpSpPr>
          <p:cNvPr name="Group 4" id="4"/>
          <p:cNvGrpSpPr/>
          <p:nvPr/>
        </p:nvGrpSpPr>
        <p:grpSpPr>
          <a:xfrm rot="0">
            <a:off x="11093248" y="-1360700"/>
            <a:ext cx="8704892" cy="7814356"/>
            <a:chOff x="0" y="0"/>
            <a:chExt cx="11606523" cy="10419141"/>
          </a:xfrm>
        </p:grpSpPr>
        <p:sp>
          <p:nvSpPr>
            <p:cNvPr name="Freeform 5" id="5"/>
            <p:cNvSpPr/>
            <p:nvPr/>
          </p:nvSpPr>
          <p:spPr>
            <a:xfrm flipH="false" flipV="false" rot="0">
              <a:off x="-980313" y="-762381"/>
              <a:ext cx="13507974" cy="12011025"/>
            </a:xfrm>
            <a:custGeom>
              <a:avLst/>
              <a:gdLst/>
              <a:ahLst/>
              <a:cxnLst/>
              <a:rect r="r" b="b" t="t" l="l"/>
              <a:pathLst>
                <a:path h="12011025" w="13507974">
                  <a:moveTo>
                    <a:pt x="1374775" y="1737233"/>
                  </a:moveTo>
                  <a:cubicBezTo>
                    <a:pt x="0" y="2284730"/>
                    <a:pt x="2615692" y="4270248"/>
                    <a:pt x="3573018" y="4762627"/>
                  </a:cubicBezTo>
                  <a:cubicBezTo>
                    <a:pt x="4530344" y="5255006"/>
                    <a:pt x="6338443" y="4199382"/>
                    <a:pt x="7118350" y="4691761"/>
                  </a:cubicBezTo>
                  <a:cubicBezTo>
                    <a:pt x="7898257" y="5184140"/>
                    <a:pt x="7851140" y="7260209"/>
                    <a:pt x="8252841" y="7717155"/>
                  </a:cubicBezTo>
                  <a:cubicBezTo>
                    <a:pt x="8654542" y="8174101"/>
                    <a:pt x="9379458" y="7063232"/>
                    <a:pt x="9529191" y="7433564"/>
                  </a:cubicBezTo>
                  <a:cubicBezTo>
                    <a:pt x="9678924" y="7803896"/>
                    <a:pt x="8824087" y="9411081"/>
                    <a:pt x="9151112" y="9939020"/>
                  </a:cubicBezTo>
                  <a:cubicBezTo>
                    <a:pt x="9478137" y="10466959"/>
                    <a:pt x="11045952" y="12011025"/>
                    <a:pt x="11491087" y="10600817"/>
                  </a:cubicBezTo>
                  <a:cubicBezTo>
                    <a:pt x="11936222" y="9190609"/>
                    <a:pt x="13507974" y="2954528"/>
                    <a:pt x="11821922" y="1477264"/>
                  </a:cubicBezTo>
                  <a:cubicBezTo>
                    <a:pt x="10135870" y="0"/>
                    <a:pt x="2749677" y="1189736"/>
                    <a:pt x="1374775" y="1737233"/>
                  </a:cubicBezTo>
                  <a:close/>
                </a:path>
              </a:pathLst>
            </a:custGeom>
            <a:solidFill>
              <a:srgbClr val="FFFFFF">
                <a:alpha val="20392"/>
              </a:srgbClr>
            </a:solidFill>
          </p:spPr>
        </p:sp>
      </p:grpSp>
      <p:sp>
        <p:nvSpPr>
          <p:cNvPr name="TextBox 6" id="6"/>
          <p:cNvSpPr txBox="true"/>
          <p:nvPr/>
        </p:nvSpPr>
        <p:spPr>
          <a:xfrm rot="0">
            <a:off x="2427136" y="5263698"/>
            <a:ext cx="13434262" cy="2543175"/>
          </a:xfrm>
          <a:prstGeom prst="rect">
            <a:avLst/>
          </a:prstGeom>
        </p:spPr>
        <p:txBody>
          <a:bodyPr anchor="t" rtlCol="false" tIns="0" lIns="0" bIns="0" rIns="0">
            <a:spAutoFit/>
          </a:bodyPr>
          <a:lstStyle/>
          <a:p>
            <a:pPr algn="ctr">
              <a:lnSpc>
                <a:spcPts val="6720"/>
              </a:lnSpc>
            </a:pPr>
            <a:r>
              <a:rPr lang="en-US" sz="5600">
                <a:solidFill>
                  <a:srgbClr val="314137"/>
                </a:solidFill>
                <a:latin typeface="More Sugar"/>
                <a:ea typeface="More Sugar"/>
                <a:cs typeface="More Sugar"/>
                <a:sym typeface="More Sugar"/>
              </a:rPr>
              <a:t>INDICADORES DEL CAMBIO CLIMÁTICO</a:t>
            </a:r>
          </a:p>
          <a:p>
            <a:pPr algn="ctr">
              <a:lnSpc>
                <a:spcPts val="6720"/>
              </a:lnSpc>
            </a:pPr>
            <a:r>
              <a:rPr lang="en-US" sz="5600">
                <a:solidFill>
                  <a:srgbClr val="314137"/>
                </a:solidFill>
                <a:latin typeface="More Sugar"/>
                <a:ea typeface="More Sugar"/>
                <a:cs typeface="More Sugar"/>
                <a:sym typeface="More Sugar"/>
              </a:rPr>
              <a:t>2000 - 2023</a:t>
            </a:r>
          </a:p>
        </p:txBody>
      </p:sp>
      <p:sp>
        <p:nvSpPr>
          <p:cNvPr name="TextBox 7" id="7"/>
          <p:cNvSpPr txBox="true"/>
          <p:nvPr/>
        </p:nvSpPr>
        <p:spPr>
          <a:xfrm rot="0">
            <a:off x="3583037" y="22230"/>
            <a:ext cx="11426550" cy="1047750"/>
          </a:xfrm>
          <a:prstGeom prst="rect">
            <a:avLst/>
          </a:prstGeom>
        </p:spPr>
        <p:txBody>
          <a:bodyPr anchor="t" rtlCol="false" tIns="0" lIns="0" bIns="0" rIns="0">
            <a:spAutoFit/>
          </a:bodyPr>
          <a:lstStyle/>
          <a:p>
            <a:pPr algn="ctr">
              <a:lnSpc>
                <a:spcPts val="8279"/>
              </a:lnSpc>
            </a:pPr>
            <a:r>
              <a:rPr lang="en-US" sz="6899">
                <a:solidFill>
                  <a:srgbClr val="314137"/>
                </a:solidFill>
                <a:latin typeface="Bellaboo"/>
                <a:ea typeface="Bellaboo"/>
                <a:cs typeface="Bellaboo"/>
                <a:sym typeface="Bellaboo"/>
              </a:rPr>
              <a:t>Análisis de datos</a:t>
            </a:r>
          </a:p>
        </p:txBody>
      </p:sp>
      <p:sp>
        <p:nvSpPr>
          <p:cNvPr name="Freeform 8" id="8"/>
          <p:cNvSpPr/>
          <p:nvPr/>
        </p:nvSpPr>
        <p:spPr>
          <a:xfrm flipH="false" flipV="false" rot="0">
            <a:off x="4263114" y="1069980"/>
            <a:ext cx="9762306" cy="3658566"/>
          </a:xfrm>
          <a:custGeom>
            <a:avLst/>
            <a:gdLst/>
            <a:ahLst/>
            <a:cxnLst/>
            <a:rect r="r" b="b" t="t" l="l"/>
            <a:pathLst>
              <a:path h="3658566" w="9762306">
                <a:moveTo>
                  <a:pt x="0" y="0"/>
                </a:moveTo>
                <a:lnTo>
                  <a:pt x="9762306" y="0"/>
                </a:lnTo>
                <a:lnTo>
                  <a:pt x="9762306" y="3658566"/>
                </a:lnTo>
                <a:lnTo>
                  <a:pt x="0" y="365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583037" y="8303925"/>
            <a:ext cx="11426550" cy="1952625"/>
          </a:xfrm>
          <a:prstGeom prst="rect">
            <a:avLst/>
          </a:prstGeom>
        </p:spPr>
        <p:txBody>
          <a:bodyPr anchor="t" rtlCol="false" tIns="0" lIns="0" bIns="0" rIns="0">
            <a:spAutoFit/>
          </a:bodyPr>
          <a:lstStyle/>
          <a:p>
            <a:pPr algn="ctr">
              <a:lnSpc>
                <a:spcPts val="5039"/>
              </a:lnSpc>
            </a:pPr>
            <a:r>
              <a:rPr lang="en-US" sz="4199">
                <a:solidFill>
                  <a:srgbClr val="314137"/>
                </a:solidFill>
                <a:latin typeface="Childos Arabic"/>
                <a:ea typeface="Childos Arabic"/>
                <a:cs typeface="Childos Arabic"/>
                <a:sym typeface="Childos Arabic"/>
              </a:rPr>
              <a:t>Equipa 16:</a:t>
            </a:r>
          </a:p>
          <a:p>
            <a:pPr algn="ctr">
              <a:lnSpc>
                <a:spcPts val="5039"/>
              </a:lnSpc>
            </a:pPr>
            <a:r>
              <a:rPr lang="en-US" sz="4199">
                <a:solidFill>
                  <a:srgbClr val="314137"/>
                </a:solidFill>
                <a:latin typeface="Childos Arabic"/>
                <a:ea typeface="Childos Arabic"/>
                <a:cs typeface="Childos Arabic"/>
                <a:sym typeface="Childos Arabic"/>
              </a:rPr>
              <a:t>María Xitlali Valenzo Serna</a:t>
            </a:r>
          </a:p>
          <a:p>
            <a:pPr algn="ctr">
              <a:lnSpc>
                <a:spcPts val="5039"/>
              </a:lnSpc>
            </a:pPr>
            <a:r>
              <a:rPr lang="en-US" sz="4199">
                <a:solidFill>
                  <a:srgbClr val="314137"/>
                </a:solidFill>
                <a:latin typeface="Childos Arabic"/>
                <a:ea typeface="Childos Arabic"/>
                <a:cs typeface="Childos Arabic"/>
                <a:sym typeface="Childos Arabic"/>
              </a:rPr>
              <a:t>María Rangel Rodríguez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274300" y="-615574"/>
            <a:ext cx="5531050" cy="3309450"/>
            <a:chOff x="0" y="0"/>
            <a:chExt cx="7374733" cy="4412600"/>
          </a:xfrm>
        </p:grpSpPr>
        <p:sp>
          <p:nvSpPr>
            <p:cNvPr name="Freeform 3" id="3"/>
            <p:cNvSpPr/>
            <p:nvPr/>
          </p:nvSpPr>
          <p:spPr>
            <a:xfrm flipH="false" flipV="false" rot="0">
              <a:off x="-500507" y="-302006"/>
              <a:ext cx="8163052" cy="4880610"/>
            </a:xfrm>
            <a:custGeom>
              <a:avLst/>
              <a:gdLst/>
              <a:ahLst/>
              <a:cxnLst/>
              <a:rect r="r" b="b" t="t" l="l"/>
              <a:pathLst>
                <a:path h="4880610" w="8163052">
                  <a:moveTo>
                    <a:pt x="7077075" y="791464"/>
                  </a:moveTo>
                  <a:cubicBezTo>
                    <a:pt x="8163052" y="1064514"/>
                    <a:pt x="7969758" y="1935734"/>
                    <a:pt x="7500367" y="2171954"/>
                  </a:cubicBezTo>
                  <a:cubicBezTo>
                    <a:pt x="7030974" y="2408174"/>
                    <a:pt x="4932807" y="1806829"/>
                    <a:pt x="4260977" y="2208657"/>
                  </a:cubicBezTo>
                  <a:cubicBezTo>
                    <a:pt x="3589147" y="2610485"/>
                    <a:pt x="3984879" y="4285488"/>
                    <a:pt x="3469513" y="4583049"/>
                  </a:cubicBezTo>
                  <a:cubicBezTo>
                    <a:pt x="2954147" y="4880610"/>
                    <a:pt x="1582928" y="4669028"/>
                    <a:pt x="1168781" y="3994150"/>
                  </a:cubicBezTo>
                  <a:cubicBezTo>
                    <a:pt x="754634" y="3319272"/>
                    <a:pt x="0" y="1067562"/>
                    <a:pt x="984758" y="533781"/>
                  </a:cubicBezTo>
                  <a:cubicBezTo>
                    <a:pt x="1969516" y="0"/>
                    <a:pt x="5991098" y="518414"/>
                    <a:pt x="7077075" y="791464"/>
                  </a:cubicBezTo>
                  <a:close/>
                </a:path>
              </a:pathLst>
            </a:custGeom>
            <a:solidFill>
              <a:srgbClr val="FFFFFF">
                <a:alpha val="20392"/>
              </a:srgbClr>
            </a:solidFill>
          </p:spPr>
        </p:sp>
      </p:grpSp>
      <p:grpSp>
        <p:nvGrpSpPr>
          <p:cNvPr name="Group 4" id="4"/>
          <p:cNvGrpSpPr/>
          <p:nvPr/>
        </p:nvGrpSpPr>
        <p:grpSpPr>
          <a:xfrm rot="0">
            <a:off x="9929076" y="-641842"/>
            <a:ext cx="10808100" cy="3667750"/>
            <a:chOff x="0" y="0"/>
            <a:chExt cx="14410800" cy="4890333"/>
          </a:xfrm>
        </p:grpSpPr>
        <p:sp>
          <p:nvSpPr>
            <p:cNvPr name="Freeform 5" id="5"/>
            <p:cNvSpPr/>
            <p:nvPr/>
          </p:nvSpPr>
          <p:spPr>
            <a:xfrm flipH="false" flipV="false" rot="0">
              <a:off x="-1155319" y="-368173"/>
              <a:ext cx="16181706" cy="5595366"/>
            </a:xfrm>
            <a:custGeom>
              <a:avLst/>
              <a:gdLst/>
              <a:ahLst/>
              <a:cxnLst/>
              <a:rect r="r" b="b" t="t" l="l"/>
              <a:pathLst>
                <a:path h="5595366" w="16181706">
                  <a:moveTo>
                    <a:pt x="1776095" y="892683"/>
                  </a:moveTo>
                  <a:cubicBezTo>
                    <a:pt x="0" y="1156462"/>
                    <a:pt x="2524633" y="2116709"/>
                    <a:pt x="3285490" y="2254758"/>
                  </a:cubicBezTo>
                  <a:cubicBezTo>
                    <a:pt x="4046347" y="2392807"/>
                    <a:pt x="5583047" y="1653413"/>
                    <a:pt x="6340729" y="1720850"/>
                  </a:cubicBezTo>
                  <a:cubicBezTo>
                    <a:pt x="7098411" y="1788287"/>
                    <a:pt x="7224141" y="2530729"/>
                    <a:pt x="7831582" y="2659634"/>
                  </a:cubicBezTo>
                  <a:cubicBezTo>
                    <a:pt x="8439023" y="2788539"/>
                    <a:pt x="9310243" y="2153539"/>
                    <a:pt x="9984994" y="2494026"/>
                  </a:cubicBezTo>
                  <a:cubicBezTo>
                    <a:pt x="10659745" y="2834513"/>
                    <a:pt x="11009630" y="4297680"/>
                    <a:pt x="11880850" y="4702683"/>
                  </a:cubicBezTo>
                  <a:cubicBezTo>
                    <a:pt x="12752071" y="5107686"/>
                    <a:pt x="14868780" y="5595366"/>
                    <a:pt x="15212315" y="4923536"/>
                  </a:cubicBezTo>
                  <a:cubicBezTo>
                    <a:pt x="15555849" y="4251706"/>
                    <a:pt x="16181706" y="1343660"/>
                    <a:pt x="13942314" y="671830"/>
                  </a:cubicBezTo>
                  <a:cubicBezTo>
                    <a:pt x="11702923" y="0"/>
                    <a:pt x="3552190" y="628777"/>
                    <a:pt x="1776095" y="892683"/>
                  </a:cubicBezTo>
                  <a:close/>
                </a:path>
              </a:pathLst>
            </a:custGeom>
            <a:solidFill>
              <a:srgbClr val="FFFFFF">
                <a:alpha val="20392"/>
              </a:srgbClr>
            </a:solidFill>
          </p:spPr>
        </p:sp>
      </p:grpSp>
      <p:sp>
        <p:nvSpPr>
          <p:cNvPr name="Freeform 6" id="6"/>
          <p:cNvSpPr/>
          <p:nvPr/>
        </p:nvSpPr>
        <p:spPr>
          <a:xfrm flipH="false" flipV="false" rot="0">
            <a:off x="-876974" y="7434209"/>
            <a:ext cx="3133800" cy="5053775"/>
          </a:xfrm>
          <a:custGeom>
            <a:avLst/>
            <a:gdLst/>
            <a:ahLst/>
            <a:cxnLst/>
            <a:rect r="r" b="b" t="t" l="l"/>
            <a:pathLst>
              <a:path h="5053775" w="3133800">
                <a:moveTo>
                  <a:pt x="0" y="0"/>
                </a:moveTo>
                <a:lnTo>
                  <a:pt x="3133800" y="0"/>
                </a:lnTo>
                <a:lnTo>
                  <a:pt x="3133800" y="5053775"/>
                </a:lnTo>
                <a:lnTo>
                  <a:pt x="0" y="5053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34404"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987318" y="2391661"/>
            <a:ext cx="8647086" cy="7036205"/>
          </a:xfrm>
          <a:custGeom>
            <a:avLst/>
            <a:gdLst/>
            <a:ahLst/>
            <a:cxnLst/>
            <a:rect r="r" b="b" t="t" l="l"/>
            <a:pathLst>
              <a:path h="7036205" w="8647086">
                <a:moveTo>
                  <a:pt x="0" y="0"/>
                </a:moveTo>
                <a:lnTo>
                  <a:pt x="8647086" y="0"/>
                </a:lnTo>
                <a:lnTo>
                  <a:pt x="8647086" y="7036205"/>
                </a:lnTo>
                <a:lnTo>
                  <a:pt x="0" y="7036205"/>
                </a:lnTo>
                <a:lnTo>
                  <a:pt x="0" y="0"/>
                </a:lnTo>
                <a:close/>
              </a:path>
            </a:pathLst>
          </a:custGeom>
          <a:blipFill>
            <a:blip r:embed="rId7"/>
            <a:stretch>
              <a:fillRect l="0" t="0" r="0" b="0"/>
            </a:stretch>
          </a:blipFill>
        </p:spPr>
      </p:sp>
      <p:sp>
        <p:nvSpPr>
          <p:cNvPr name="Freeform 9" id="9"/>
          <p:cNvSpPr/>
          <p:nvPr/>
        </p:nvSpPr>
        <p:spPr>
          <a:xfrm flipH="false" flipV="false" rot="0">
            <a:off x="1776388" y="7806571"/>
            <a:ext cx="5849003" cy="997419"/>
          </a:xfrm>
          <a:custGeom>
            <a:avLst/>
            <a:gdLst/>
            <a:ahLst/>
            <a:cxnLst/>
            <a:rect r="r" b="b" t="t" l="l"/>
            <a:pathLst>
              <a:path h="997419" w="5849003">
                <a:moveTo>
                  <a:pt x="0" y="0"/>
                </a:moveTo>
                <a:lnTo>
                  <a:pt x="5849002" y="0"/>
                </a:lnTo>
                <a:lnTo>
                  <a:pt x="5849002" y="997419"/>
                </a:lnTo>
                <a:lnTo>
                  <a:pt x="0" y="997419"/>
                </a:lnTo>
                <a:lnTo>
                  <a:pt x="0" y="0"/>
                </a:lnTo>
                <a:close/>
              </a:path>
            </a:pathLst>
          </a:custGeom>
          <a:blipFill>
            <a:blip r:embed="rId8"/>
            <a:stretch>
              <a:fillRect l="0" t="0" r="0" b="-65575"/>
            </a:stretch>
          </a:blipFill>
        </p:spPr>
      </p:sp>
      <p:sp>
        <p:nvSpPr>
          <p:cNvPr name="TextBox 10" id="10"/>
          <p:cNvSpPr txBox="true"/>
          <p:nvPr/>
        </p:nvSpPr>
        <p:spPr>
          <a:xfrm rot="0">
            <a:off x="492099" y="3929896"/>
            <a:ext cx="6921911" cy="3114675"/>
          </a:xfrm>
          <a:prstGeom prst="rect">
            <a:avLst/>
          </a:prstGeom>
        </p:spPr>
        <p:txBody>
          <a:bodyPr anchor="t" rtlCol="false" tIns="0" lIns="0" bIns="0" rIns="0">
            <a:spAutoFit/>
          </a:bodyPr>
          <a:lstStyle/>
          <a:p>
            <a:pPr algn="l" marL="734055" indent="-367027" lvl="1">
              <a:lnSpc>
                <a:spcPts val="4079"/>
              </a:lnSpc>
              <a:buFont typeface="Arial"/>
              <a:buChar char="•"/>
            </a:pPr>
            <a:r>
              <a:rPr lang="en-US" sz="3399">
                <a:solidFill>
                  <a:srgbClr val="314137"/>
                </a:solidFill>
                <a:latin typeface="Childos Arabic"/>
                <a:ea typeface="Childos Arabic"/>
                <a:cs typeface="Childos Arabic"/>
                <a:sym typeface="Childos Arabic"/>
              </a:rPr>
              <a:t>Asimetría:  Ligeramente negativa.</a:t>
            </a:r>
          </a:p>
          <a:p>
            <a:pPr algn="l" marL="734055" indent="-367027" lvl="1">
              <a:lnSpc>
                <a:spcPts val="4079"/>
              </a:lnSpc>
              <a:buFont typeface="Arial"/>
              <a:buChar char="•"/>
            </a:pPr>
            <a:r>
              <a:rPr lang="en-US" sz="3399">
                <a:solidFill>
                  <a:srgbClr val="314137"/>
                </a:solidFill>
                <a:latin typeface="Childos Arabic"/>
                <a:ea typeface="Childos Arabic"/>
                <a:cs typeface="Childos Arabic"/>
                <a:sym typeface="Childos Arabic"/>
              </a:rPr>
              <a:t>Curtosis: Negativa (platicúrtica).</a:t>
            </a:r>
          </a:p>
          <a:p>
            <a:pPr algn="l">
              <a:lnSpc>
                <a:spcPts val="4079"/>
              </a:lnSpc>
            </a:pPr>
          </a:p>
          <a:p>
            <a:pPr algn="l">
              <a:lnSpc>
                <a:spcPts val="4079"/>
              </a:lnSpc>
            </a:pPr>
            <a:r>
              <a:rPr lang="en-US" sz="3399" b="true">
                <a:solidFill>
                  <a:srgbClr val="314137"/>
                </a:solidFill>
                <a:latin typeface="Childos Arabic Medium"/>
                <a:ea typeface="Childos Arabic Medium"/>
                <a:cs typeface="Childos Arabic Medium"/>
                <a:sym typeface="Childos Arabic Medium"/>
              </a:rPr>
              <a:t> Es casi simétrica y con una distribución multimodal. Además podemos notar la presencia de cola corta.</a:t>
            </a:r>
          </a:p>
        </p:txBody>
      </p:sp>
      <p:sp>
        <p:nvSpPr>
          <p:cNvPr name="TextBox 11" id="11"/>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Frecuencias</a:t>
            </a:r>
          </a:p>
        </p:txBody>
      </p:sp>
      <p:sp>
        <p:nvSpPr>
          <p:cNvPr name="TextBox 12" id="12"/>
          <p:cNvSpPr txBox="true"/>
          <p:nvPr/>
        </p:nvSpPr>
        <p:spPr>
          <a:xfrm rot="0">
            <a:off x="689926" y="2617610"/>
            <a:ext cx="6137550" cy="581025"/>
          </a:xfrm>
          <a:prstGeom prst="rect">
            <a:avLst/>
          </a:prstGeom>
        </p:spPr>
        <p:txBody>
          <a:bodyPr anchor="t" rtlCol="false" tIns="0" lIns="0" bIns="0" rIns="0">
            <a:spAutoFit/>
          </a:bodyPr>
          <a:lstStyle/>
          <a:p>
            <a:pPr algn="ctr">
              <a:lnSpc>
                <a:spcPts val="4320"/>
              </a:lnSpc>
            </a:pPr>
            <a:r>
              <a:rPr lang="en-US" b="true" sz="3600">
                <a:solidFill>
                  <a:srgbClr val="314137"/>
                </a:solidFill>
                <a:latin typeface="Childos Arabic Bold"/>
                <a:ea typeface="Childos Arabic Bold"/>
                <a:cs typeface="Childos Arabic Bold"/>
                <a:sym typeface="Childos Arabic Bold"/>
              </a:rPr>
              <a:t>Aumento del nivel del mar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274300" y="-615574"/>
            <a:ext cx="5531050" cy="3309450"/>
            <a:chOff x="0" y="0"/>
            <a:chExt cx="7374733" cy="4412600"/>
          </a:xfrm>
        </p:grpSpPr>
        <p:sp>
          <p:nvSpPr>
            <p:cNvPr name="Freeform 3" id="3"/>
            <p:cNvSpPr/>
            <p:nvPr/>
          </p:nvSpPr>
          <p:spPr>
            <a:xfrm flipH="false" flipV="false" rot="0">
              <a:off x="-500507" y="-302006"/>
              <a:ext cx="8163052" cy="4880610"/>
            </a:xfrm>
            <a:custGeom>
              <a:avLst/>
              <a:gdLst/>
              <a:ahLst/>
              <a:cxnLst/>
              <a:rect r="r" b="b" t="t" l="l"/>
              <a:pathLst>
                <a:path h="4880610" w="8163052">
                  <a:moveTo>
                    <a:pt x="7077075" y="791464"/>
                  </a:moveTo>
                  <a:cubicBezTo>
                    <a:pt x="8163052" y="1064514"/>
                    <a:pt x="7969758" y="1935734"/>
                    <a:pt x="7500367" y="2171954"/>
                  </a:cubicBezTo>
                  <a:cubicBezTo>
                    <a:pt x="7030974" y="2408174"/>
                    <a:pt x="4932807" y="1806829"/>
                    <a:pt x="4260977" y="2208657"/>
                  </a:cubicBezTo>
                  <a:cubicBezTo>
                    <a:pt x="3589147" y="2610485"/>
                    <a:pt x="3984879" y="4285488"/>
                    <a:pt x="3469513" y="4583049"/>
                  </a:cubicBezTo>
                  <a:cubicBezTo>
                    <a:pt x="2954147" y="4880610"/>
                    <a:pt x="1582928" y="4669028"/>
                    <a:pt x="1168781" y="3994150"/>
                  </a:cubicBezTo>
                  <a:cubicBezTo>
                    <a:pt x="754634" y="3319272"/>
                    <a:pt x="0" y="1067562"/>
                    <a:pt x="984758" y="533781"/>
                  </a:cubicBezTo>
                  <a:cubicBezTo>
                    <a:pt x="1969516" y="0"/>
                    <a:pt x="5991098" y="518414"/>
                    <a:pt x="7077075" y="791464"/>
                  </a:cubicBezTo>
                  <a:close/>
                </a:path>
              </a:pathLst>
            </a:custGeom>
            <a:solidFill>
              <a:srgbClr val="FFFFFF">
                <a:alpha val="20392"/>
              </a:srgbClr>
            </a:solidFill>
          </p:spPr>
        </p:sp>
      </p:grpSp>
      <p:grpSp>
        <p:nvGrpSpPr>
          <p:cNvPr name="Group 4" id="4"/>
          <p:cNvGrpSpPr/>
          <p:nvPr/>
        </p:nvGrpSpPr>
        <p:grpSpPr>
          <a:xfrm rot="0">
            <a:off x="9929076" y="-641842"/>
            <a:ext cx="10808100" cy="3667750"/>
            <a:chOff x="0" y="0"/>
            <a:chExt cx="14410800" cy="4890333"/>
          </a:xfrm>
        </p:grpSpPr>
        <p:sp>
          <p:nvSpPr>
            <p:cNvPr name="Freeform 5" id="5"/>
            <p:cNvSpPr/>
            <p:nvPr/>
          </p:nvSpPr>
          <p:spPr>
            <a:xfrm flipH="false" flipV="false" rot="0">
              <a:off x="-1155319" y="-368173"/>
              <a:ext cx="16181706" cy="5595366"/>
            </a:xfrm>
            <a:custGeom>
              <a:avLst/>
              <a:gdLst/>
              <a:ahLst/>
              <a:cxnLst/>
              <a:rect r="r" b="b" t="t" l="l"/>
              <a:pathLst>
                <a:path h="5595366" w="16181706">
                  <a:moveTo>
                    <a:pt x="1776095" y="892683"/>
                  </a:moveTo>
                  <a:cubicBezTo>
                    <a:pt x="0" y="1156462"/>
                    <a:pt x="2524633" y="2116709"/>
                    <a:pt x="3285490" y="2254758"/>
                  </a:cubicBezTo>
                  <a:cubicBezTo>
                    <a:pt x="4046347" y="2392807"/>
                    <a:pt x="5583047" y="1653413"/>
                    <a:pt x="6340729" y="1720850"/>
                  </a:cubicBezTo>
                  <a:cubicBezTo>
                    <a:pt x="7098411" y="1788287"/>
                    <a:pt x="7224141" y="2530729"/>
                    <a:pt x="7831582" y="2659634"/>
                  </a:cubicBezTo>
                  <a:cubicBezTo>
                    <a:pt x="8439023" y="2788539"/>
                    <a:pt x="9310243" y="2153539"/>
                    <a:pt x="9984994" y="2494026"/>
                  </a:cubicBezTo>
                  <a:cubicBezTo>
                    <a:pt x="10659745" y="2834513"/>
                    <a:pt x="11009630" y="4297680"/>
                    <a:pt x="11880850" y="4702683"/>
                  </a:cubicBezTo>
                  <a:cubicBezTo>
                    <a:pt x="12752071" y="5107686"/>
                    <a:pt x="14868780" y="5595366"/>
                    <a:pt x="15212315" y="4923536"/>
                  </a:cubicBezTo>
                  <a:cubicBezTo>
                    <a:pt x="15555849" y="4251706"/>
                    <a:pt x="16181706" y="1343660"/>
                    <a:pt x="13942314" y="671830"/>
                  </a:cubicBezTo>
                  <a:cubicBezTo>
                    <a:pt x="11702923" y="0"/>
                    <a:pt x="3552190" y="628777"/>
                    <a:pt x="1776095" y="892683"/>
                  </a:cubicBezTo>
                  <a:close/>
                </a:path>
              </a:pathLst>
            </a:custGeom>
            <a:solidFill>
              <a:srgbClr val="FFFFFF">
                <a:alpha val="20392"/>
              </a:srgbClr>
            </a:solidFill>
          </p:spPr>
        </p:sp>
      </p:grpSp>
      <p:sp>
        <p:nvSpPr>
          <p:cNvPr name="Freeform 6" id="6"/>
          <p:cNvSpPr/>
          <p:nvPr/>
        </p:nvSpPr>
        <p:spPr>
          <a:xfrm flipH="false" flipV="false" rot="0">
            <a:off x="-876974" y="7434209"/>
            <a:ext cx="3133800" cy="5053775"/>
          </a:xfrm>
          <a:custGeom>
            <a:avLst/>
            <a:gdLst/>
            <a:ahLst/>
            <a:cxnLst/>
            <a:rect r="r" b="b" t="t" l="l"/>
            <a:pathLst>
              <a:path h="5053775" w="3133800">
                <a:moveTo>
                  <a:pt x="0" y="0"/>
                </a:moveTo>
                <a:lnTo>
                  <a:pt x="3133800" y="0"/>
                </a:lnTo>
                <a:lnTo>
                  <a:pt x="3133800" y="5053775"/>
                </a:lnTo>
                <a:lnTo>
                  <a:pt x="0" y="5053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34404"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310365" y="2311470"/>
            <a:ext cx="8324040" cy="6773340"/>
          </a:xfrm>
          <a:custGeom>
            <a:avLst/>
            <a:gdLst/>
            <a:ahLst/>
            <a:cxnLst/>
            <a:rect r="r" b="b" t="t" l="l"/>
            <a:pathLst>
              <a:path h="6773340" w="8324040">
                <a:moveTo>
                  <a:pt x="0" y="0"/>
                </a:moveTo>
                <a:lnTo>
                  <a:pt x="8324039" y="0"/>
                </a:lnTo>
                <a:lnTo>
                  <a:pt x="8324039" y="6773340"/>
                </a:lnTo>
                <a:lnTo>
                  <a:pt x="0" y="6773340"/>
                </a:lnTo>
                <a:lnTo>
                  <a:pt x="0" y="0"/>
                </a:lnTo>
                <a:close/>
              </a:path>
            </a:pathLst>
          </a:custGeom>
          <a:blipFill>
            <a:blip r:embed="rId7"/>
            <a:stretch>
              <a:fillRect l="0" t="0" r="0" b="0"/>
            </a:stretch>
          </a:blipFill>
        </p:spPr>
      </p:sp>
      <p:sp>
        <p:nvSpPr>
          <p:cNvPr name="Freeform 9" id="9"/>
          <p:cNvSpPr/>
          <p:nvPr/>
        </p:nvSpPr>
        <p:spPr>
          <a:xfrm flipH="false" flipV="false" rot="0">
            <a:off x="1531425" y="7806571"/>
            <a:ext cx="6178938" cy="989595"/>
          </a:xfrm>
          <a:custGeom>
            <a:avLst/>
            <a:gdLst/>
            <a:ahLst/>
            <a:cxnLst/>
            <a:rect r="r" b="b" t="t" l="l"/>
            <a:pathLst>
              <a:path h="989595" w="6178938">
                <a:moveTo>
                  <a:pt x="0" y="0"/>
                </a:moveTo>
                <a:lnTo>
                  <a:pt x="6178938" y="0"/>
                </a:lnTo>
                <a:lnTo>
                  <a:pt x="6178938" y="989595"/>
                </a:lnTo>
                <a:lnTo>
                  <a:pt x="0" y="989595"/>
                </a:lnTo>
                <a:lnTo>
                  <a:pt x="0" y="0"/>
                </a:lnTo>
                <a:close/>
              </a:path>
            </a:pathLst>
          </a:custGeom>
          <a:blipFill>
            <a:blip r:embed="rId8"/>
            <a:stretch>
              <a:fillRect l="0" t="0" r="0" b="0"/>
            </a:stretch>
          </a:blipFill>
        </p:spPr>
      </p:sp>
      <p:sp>
        <p:nvSpPr>
          <p:cNvPr name="TextBox 10" id="10"/>
          <p:cNvSpPr txBox="true"/>
          <p:nvPr/>
        </p:nvSpPr>
        <p:spPr>
          <a:xfrm rot="0">
            <a:off x="492099" y="3929896"/>
            <a:ext cx="6921911" cy="3114675"/>
          </a:xfrm>
          <a:prstGeom prst="rect">
            <a:avLst/>
          </a:prstGeom>
        </p:spPr>
        <p:txBody>
          <a:bodyPr anchor="t" rtlCol="false" tIns="0" lIns="0" bIns="0" rIns="0">
            <a:spAutoFit/>
          </a:bodyPr>
          <a:lstStyle/>
          <a:p>
            <a:pPr algn="l" marL="734055" indent="-367027" lvl="1">
              <a:lnSpc>
                <a:spcPts val="4079"/>
              </a:lnSpc>
              <a:buFont typeface="Arial"/>
              <a:buChar char="•"/>
            </a:pPr>
            <a:r>
              <a:rPr lang="en-US" sz="3399">
                <a:solidFill>
                  <a:srgbClr val="314137"/>
                </a:solidFill>
                <a:latin typeface="Childos Arabic"/>
                <a:ea typeface="Childos Arabic"/>
                <a:cs typeface="Childos Arabic"/>
                <a:sym typeface="Childos Arabic"/>
              </a:rPr>
              <a:t>Asimetría:  Ligeramente negativa.</a:t>
            </a:r>
          </a:p>
          <a:p>
            <a:pPr algn="l" marL="734055" indent="-367027" lvl="1">
              <a:lnSpc>
                <a:spcPts val="4079"/>
              </a:lnSpc>
              <a:buFont typeface="Arial"/>
              <a:buChar char="•"/>
            </a:pPr>
            <a:r>
              <a:rPr lang="en-US" sz="3399">
                <a:solidFill>
                  <a:srgbClr val="314137"/>
                </a:solidFill>
                <a:latin typeface="Childos Arabic"/>
                <a:ea typeface="Childos Arabic"/>
                <a:cs typeface="Childos Arabic"/>
                <a:sym typeface="Childos Arabic"/>
              </a:rPr>
              <a:t>Curtosis: Negativa (platicúrtica).</a:t>
            </a:r>
          </a:p>
          <a:p>
            <a:pPr algn="l">
              <a:lnSpc>
                <a:spcPts val="4079"/>
              </a:lnSpc>
            </a:pPr>
          </a:p>
          <a:p>
            <a:pPr algn="l">
              <a:lnSpc>
                <a:spcPts val="4079"/>
              </a:lnSpc>
            </a:pPr>
            <a:r>
              <a:rPr lang="en-US" sz="3399" b="true">
                <a:solidFill>
                  <a:srgbClr val="314137"/>
                </a:solidFill>
                <a:latin typeface="Childos Arabic Medium"/>
                <a:ea typeface="Childos Arabic Medium"/>
                <a:cs typeface="Childos Arabic Medium"/>
                <a:sym typeface="Childos Arabic Medium"/>
              </a:rPr>
              <a:t> Es casi simétrica, con una distribución multimodal y sus colas parecen ser cortas.</a:t>
            </a:r>
          </a:p>
        </p:txBody>
      </p:sp>
      <p:sp>
        <p:nvSpPr>
          <p:cNvPr name="TextBox 11" id="11"/>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Frecuencias</a:t>
            </a:r>
          </a:p>
        </p:txBody>
      </p:sp>
      <p:sp>
        <p:nvSpPr>
          <p:cNvPr name="TextBox 12" id="12"/>
          <p:cNvSpPr txBox="true"/>
          <p:nvPr/>
        </p:nvSpPr>
        <p:spPr>
          <a:xfrm rot="0">
            <a:off x="689926" y="2617610"/>
            <a:ext cx="6137550" cy="581025"/>
          </a:xfrm>
          <a:prstGeom prst="rect">
            <a:avLst/>
          </a:prstGeom>
        </p:spPr>
        <p:txBody>
          <a:bodyPr anchor="t" rtlCol="false" tIns="0" lIns="0" bIns="0" rIns="0">
            <a:spAutoFit/>
          </a:bodyPr>
          <a:lstStyle/>
          <a:p>
            <a:pPr algn="ctr">
              <a:lnSpc>
                <a:spcPts val="4320"/>
              </a:lnSpc>
            </a:pPr>
            <a:r>
              <a:rPr lang="en-US" b="true" sz="3600">
                <a:solidFill>
                  <a:srgbClr val="314137"/>
                </a:solidFill>
                <a:latin typeface="Childos Arabic Bold"/>
                <a:ea typeface="Childos Arabic Bold"/>
                <a:cs typeface="Childos Arabic Bold"/>
                <a:sym typeface="Childos Arabic Bold"/>
              </a:rPr>
              <a:t>Eventos climáticos extremos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5400000">
            <a:off x="-2542552" y="-2343300"/>
            <a:ext cx="8704892" cy="7814356"/>
            <a:chOff x="0" y="0"/>
            <a:chExt cx="11606523" cy="10419141"/>
          </a:xfrm>
        </p:grpSpPr>
        <p:sp>
          <p:nvSpPr>
            <p:cNvPr name="Freeform 3" id="3"/>
            <p:cNvSpPr/>
            <p:nvPr/>
          </p:nvSpPr>
          <p:spPr>
            <a:xfrm flipH="false" flipV="false" rot="0">
              <a:off x="-980313" y="-762381"/>
              <a:ext cx="13507974" cy="12011025"/>
            </a:xfrm>
            <a:custGeom>
              <a:avLst/>
              <a:gdLst/>
              <a:ahLst/>
              <a:cxnLst/>
              <a:rect r="r" b="b" t="t" l="l"/>
              <a:pathLst>
                <a:path h="12011025" w="13507974">
                  <a:moveTo>
                    <a:pt x="1374775" y="1737233"/>
                  </a:moveTo>
                  <a:cubicBezTo>
                    <a:pt x="0" y="2284730"/>
                    <a:pt x="2615692" y="4270248"/>
                    <a:pt x="3573018" y="4762627"/>
                  </a:cubicBezTo>
                  <a:cubicBezTo>
                    <a:pt x="4530344" y="5255006"/>
                    <a:pt x="6338443" y="4199382"/>
                    <a:pt x="7118350" y="4691761"/>
                  </a:cubicBezTo>
                  <a:cubicBezTo>
                    <a:pt x="7898257" y="5184140"/>
                    <a:pt x="7851140" y="7260209"/>
                    <a:pt x="8252841" y="7717155"/>
                  </a:cubicBezTo>
                  <a:cubicBezTo>
                    <a:pt x="8654542" y="8174101"/>
                    <a:pt x="9379458" y="7063232"/>
                    <a:pt x="9529191" y="7433564"/>
                  </a:cubicBezTo>
                  <a:cubicBezTo>
                    <a:pt x="9678924" y="7803896"/>
                    <a:pt x="8824087" y="9411081"/>
                    <a:pt x="9151112" y="9939020"/>
                  </a:cubicBezTo>
                  <a:cubicBezTo>
                    <a:pt x="9478137" y="10466959"/>
                    <a:pt x="11045952" y="12011025"/>
                    <a:pt x="11491087" y="10600817"/>
                  </a:cubicBezTo>
                  <a:cubicBezTo>
                    <a:pt x="11936222" y="9190609"/>
                    <a:pt x="13507974" y="2954528"/>
                    <a:pt x="11821922" y="1477264"/>
                  </a:cubicBezTo>
                  <a:cubicBezTo>
                    <a:pt x="10135870" y="0"/>
                    <a:pt x="2749677" y="1189736"/>
                    <a:pt x="1374775" y="1737233"/>
                  </a:cubicBezTo>
                  <a:close/>
                </a:path>
              </a:pathLst>
            </a:custGeom>
            <a:solidFill>
              <a:srgbClr val="FFFFFF">
                <a:alpha val="20392"/>
              </a:srgbClr>
            </a:solidFill>
          </p:spPr>
        </p:sp>
      </p:grpSp>
      <p:grpSp>
        <p:nvGrpSpPr>
          <p:cNvPr name="Group 4" id="4"/>
          <p:cNvGrpSpPr/>
          <p:nvPr/>
        </p:nvGrpSpPr>
        <p:grpSpPr>
          <a:xfrm rot="0">
            <a:off x="15922296" y="-2044024"/>
            <a:ext cx="5049100" cy="7261050"/>
            <a:chOff x="0" y="0"/>
            <a:chExt cx="6732133" cy="9681400"/>
          </a:xfrm>
        </p:grpSpPr>
        <p:sp>
          <p:nvSpPr>
            <p:cNvPr name="Freeform 5" id="5"/>
            <p:cNvSpPr/>
            <p:nvPr/>
          </p:nvSpPr>
          <p:spPr>
            <a:xfrm flipH="false" flipV="false" rot="0">
              <a:off x="-322961" y="-497586"/>
              <a:ext cx="7507351" cy="10386060"/>
            </a:xfrm>
            <a:custGeom>
              <a:avLst/>
              <a:gdLst/>
              <a:ahLst/>
              <a:cxnLst/>
              <a:rect r="r" b="b" t="t" l="l"/>
              <a:pathLst>
                <a:path h="10386060" w="7507351">
                  <a:moveTo>
                    <a:pt x="4234053" y="10150983"/>
                  </a:moveTo>
                  <a:cubicBezTo>
                    <a:pt x="3366008" y="10386060"/>
                    <a:pt x="2072132" y="9081897"/>
                    <a:pt x="1771777" y="8308467"/>
                  </a:cubicBezTo>
                  <a:cubicBezTo>
                    <a:pt x="1471422" y="7535037"/>
                    <a:pt x="2634615" y="6327775"/>
                    <a:pt x="2431669" y="5510403"/>
                  </a:cubicBezTo>
                  <a:cubicBezTo>
                    <a:pt x="2228723" y="4693031"/>
                    <a:pt x="780415" y="4225671"/>
                    <a:pt x="553593" y="3404362"/>
                  </a:cubicBezTo>
                  <a:cubicBezTo>
                    <a:pt x="326771" y="2583053"/>
                    <a:pt x="0" y="0"/>
                    <a:pt x="1071118" y="582168"/>
                  </a:cubicBezTo>
                  <a:cubicBezTo>
                    <a:pt x="2142236" y="1164336"/>
                    <a:pt x="6453251" y="5302758"/>
                    <a:pt x="6980301" y="6897497"/>
                  </a:cubicBezTo>
                  <a:cubicBezTo>
                    <a:pt x="7507351" y="8492236"/>
                    <a:pt x="5102098" y="9915906"/>
                    <a:pt x="4234053" y="10150983"/>
                  </a:cubicBezTo>
                  <a:close/>
                </a:path>
              </a:pathLst>
            </a:custGeom>
            <a:solidFill>
              <a:srgbClr val="FFFFFF">
                <a:alpha val="20392"/>
              </a:srgbClr>
            </a:solidFill>
          </p:spPr>
        </p:sp>
      </p:grpSp>
      <p:sp>
        <p:nvSpPr>
          <p:cNvPr name="Freeform 6" id="6"/>
          <p:cNvSpPr/>
          <p:nvPr/>
        </p:nvSpPr>
        <p:spPr>
          <a:xfrm flipH="false" flipV="false" rot="0">
            <a:off x="48481" y="6735493"/>
            <a:ext cx="4968942" cy="5315076"/>
          </a:xfrm>
          <a:custGeom>
            <a:avLst/>
            <a:gdLst/>
            <a:ahLst/>
            <a:cxnLst/>
            <a:rect r="r" b="b" t="t" l="l"/>
            <a:pathLst>
              <a:path h="5315076" w="4968942">
                <a:moveTo>
                  <a:pt x="0" y="0"/>
                </a:moveTo>
                <a:lnTo>
                  <a:pt x="4968942" y="0"/>
                </a:lnTo>
                <a:lnTo>
                  <a:pt x="4968942" y="5315076"/>
                </a:lnTo>
                <a:lnTo>
                  <a:pt x="0" y="5315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665440" y="2253393"/>
            <a:ext cx="9831549" cy="7784708"/>
          </a:xfrm>
          <a:custGeom>
            <a:avLst/>
            <a:gdLst/>
            <a:ahLst/>
            <a:cxnLst/>
            <a:rect r="r" b="b" t="t" l="l"/>
            <a:pathLst>
              <a:path h="7784708" w="9831549">
                <a:moveTo>
                  <a:pt x="0" y="0"/>
                </a:moveTo>
                <a:lnTo>
                  <a:pt x="9831549" y="0"/>
                </a:lnTo>
                <a:lnTo>
                  <a:pt x="9831549" y="7784708"/>
                </a:lnTo>
                <a:lnTo>
                  <a:pt x="0" y="7784708"/>
                </a:lnTo>
                <a:lnTo>
                  <a:pt x="0" y="0"/>
                </a:lnTo>
                <a:close/>
              </a:path>
            </a:pathLst>
          </a:custGeom>
          <a:blipFill>
            <a:blip r:embed="rId5"/>
            <a:stretch>
              <a:fillRect l="0" t="0" r="0" b="0"/>
            </a:stretch>
          </a:blipFill>
        </p:spPr>
      </p:sp>
      <p:sp>
        <p:nvSpPr>
          <p:cNvPr name="TextBox 8" id="8"/>
          <p:cNvSpPr txBox="true"/>
          <p:nvPr/>
        </p:nvSpPr>
        <p:spPr>
          <a:xfrm rot="0">
            <a:off x="799210" y="3839893"/>
            <a:ext cx="6228365" cy="289560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Según la asimetría y la curtosis nos reflejan datos uniformes, con colas muy gruesas, o ligeramente inclinadas hacia la izquierda lo que significa que en este caso, los efectos del cambio climático van a aumentando de manera gradual con un impacto constante y creciente, teniendo un mayor crecimiento el aumento del nivel del mar.</a:t>
            </a:r>
          </a:p>
        </p:txBody>
      </p:sp>
      <p:sp>
        <p:nvSpPr>
          <p:cNvPr name="TextBox 9" id="9"/>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Densidad</a:t>
            </a:r>
          </a:p>
        </p:txBody>
      </p:sp>
      <p:sp>
        <p:nvSpPr>
          <p:cNvPr name="TextBox 10" id="10"/>
          <p:cNvSpPr txBox="true"/>
          <p:nvPr/>
        </p:nvSpPr>
        <p:spPr>
          <a:xfrm rot="0">
            <a:off x="1531425" y="2215293"/>
            <a:ext cx="5496150" cy="1123950"/>
          </a:xfrm>
          <a:prstGeom prst="rect">
            <a:avLst/>
          </a:prstGeom>
        </p:spPr>
        <p:txBody>
          <a:bodyPr anchor="t" rtlCol="false" tIns="0" lIns="0" bIns="0" rIns="0">
            <a:spAutoFit/>
          </a:bodyPr>
          <a:lstStyle/>
          <a:p>
            <a:pPr algn="l">
              <a:lnSpc>
                <a:spcPts val="4320"/>
              </a:lnSpc>
            </a:pPr>
            <a:r>
              <a:rPr lang="en-US" b="true" sz="3600">
                <a:solidFill>
                  <a:srgbClr val="314137"/>
                </a:solidFill>
                <a:latin typeface="Childos Arabic Bold"/>
                <a:ea typeface="Childos Arabic Bold"/>
                <a:cs typeface="Childos Arabic Bold"/>
                <a:sym typeface="Childos Arabic Bold"/>
              </a:rPr>
              <a:t>Progresión de los efectos del cambio climático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5400000">
            <a:off x="-2542552" y="-2343300"/>
            <a:ext cx="8704892" cy="7814356"/>
            <a:chOff x="0" y="0"/>
            <a:chExt cx="11606523" cy="10419141"/>
          </a:xfrm>
        </p:grpSpPr>
        <p:sp>
          <p:nvSpPr>
            <p:cNvPr name="Freeform 3" id="3"/>
            <p:cNvSpPr/>
            <p:nvPr/>
          </p:nvSpPr>
          <p:spPr>
            <a:xfrm flipH="false" flipV="false" rot="0">
              <a:off x="-980313" y="-762381"/>
              <a:ext cx="13507974" cy="12011025"/>
            </a:xfrm>
            <a:custGeom>
              <a:avLst/>
              <a:gdLst/>
              <a:ahLst/>
              <a:cxnLst/>
              <a:rect r="r" b="b" t="t" l="l"/>
              <a:pathLst>
                <a:path h="12011025" w="13507974">
                  <a:moveTo>
                    <a:pt x="1374775" y="1737233"/>
                  </a:moveTo>
                  <a:cubicBezTo>
                    <a:pt x="0" y="2284730"/>
                    <a:pt x="2615692" y="4270248"/>
                    <a:pt x="3573018" y="4762627"/>
                  </a:cubicBezTo>
                  <a:cubicBezTo>
                    <a:pt x="4530344" y="5255006"/>
                    <a:pt x="6338443" y="4199382"/>
                    <a:pt x="7118350" y="4691761"/>
                  </a:cubicBezTo>
                  <a:cubicBezTo>
                    <a:pt x="7898257" y="5184140"/>
                    <a:pt x="7851140" y="7260209"/>
                    <a:pt x="8252841" y="7717155"/>
                  </a:cubicBezTo>
                  <a:cubicBezTo>
                    <a:pt x="8654542" y="8174101"/>
                    <a:pt x="9379458" y="7063232"/>
                    <a:pt x="9529191" y="7433564"/>
                  </a:cubicBezTo>
                  <a:cubicBezTo>
                    <a:pt x="9678924" y="7803896"/>
                    <a:pt x="8824087" y="9411081"/>
                    <a:pt x="9151112" y="9939020"/>
                  </a:cubicBezTo>
                  <a:cubicBezTo>
                    <a:pt x="9478137" y="10466959"/>
                    <a:pt x="11045952" y="12011025"/>
                    <a:pt x="11491087" y="10600817"/>
                  </a:cubicBezTo>
                  <a:cubicBezTo>
                    <a:pt x="11936222" y="9190609"/>
                    <a:pt x="13507974" y="2954528"/>
                    <a:pt x="11821922" y="1477264"/>
                  </a:cubicBezTo>
                  <a:cubicBezTo>
                    <a:pt x="10135870" y="0"/>
                    <a:pt x="2749677" y="1189736"/>
                    <a:pt x="1374775" y="1737233"/>
                  </a:cubicBezTo>
                  <a:close/>
                </a:path>
              </a:pathLst>
            </a:custGeom>
            <a:solidFill>
              <a:srgbClr val="FFFFFF">
                <a:alpha val="20392"/>
              </a:srgbClr>
            </a:solidFill>
          </p:spPr>
        </p:sp>
      </p:grpSp>
      <p:grpSp>
        <p:nvGrpSpPr>
          <p:cNvPr name="Group 4" id="4"/>
          <p:cNvGrpSpPr/>
          <p:nvPr/>
        </p:nvGrpSpPr>
        <p:grpSpPr>
          <a:xfrm rot="0">
            <a:off x="15922296" y="-2044024"/>
            <a:ext cx="5049100" cy="7261050"/>
            <a:chOff x="0" y="0"/>
            <a:chExt cx="6732133" cy="9681400"/>
          </a:xfrm>
        </p:grpSpPr>
        <p:sp>
          <p:nvSpPr>
            <p:cNvPr name="Freeform 5" id="5"/>
            <p:cNvSpPr/>
            <p:nvPr/>
          </p:nvSpPr>
          <p:spPr>
            <a:xfrm flipH="false" flipV="false" rot="0">
              <a:off x="-322961" y="-497586"/>
              <a:ext cx="7507351" cy="10386060"/>
            </a:xfrm>
            <a:custGeom>
              <a:avLst/>
              <a:gdLst/>
              <a:ahLst/>
              <a:cxnLst/>
              <a:rect r="r" b="b" t="t" l="l"/>
              <a:pathLst>
                <a:path h="10386060" w="7507351">
                  <a:moveTo>
                    <a:pt x="4234053" y="10150983"/>
                  </a:moveTo>
                  <a:cubicBezTo>
                    <a:pt x="3366008" y="10386060"/>
                    <a:pt x="2072132" y="9081897"/>
                    <a:pt x="1771777" y="8308467"/>
                  </a:cubicBezTo>
                  <a:cubicBezTo>
                    <a:pt x="1471422" y="7535037"/>
                    <a:pt x="2634615" y="6327775"/>
                    <a:pt x="2431669" y="5510403"/>
                  </a:cubicBezTo>
                  <a:cubicBezTo>
                    <a:pt x="2228723" y="4693031"/>
                    <a:pt x="780415" y="4225671"/>
                    <a:pt x="553593" y="3404362"/>
                  </a:cubicBezTo>
                  <a:cubicBezTo>
                    <a:pt x="326771" y="2583053"/>
                    <a:pt x="0" y="0"/>
                    <a:pt x="1071118" y="582168"/>
                  </a:cubicBezTo>
                  <a:cubicBezTo>
                    <a:pt x="2142236" y="1164336"/>
                    <a:pt x="6453251" y="5302758"/>
                    <a:pt x="6980301" y="6897497"/>
                  </a:cubicBezTo>
                  <a:cubicBezTo>
                    <a:pt x="7507351" y="8492236"/>
                    <a:pt x="5102098" y="9915906"/>
                    <a:pt x="4234053" y="10150983"/>
                  </a:cubicBezTo>
                  <a:close/>
                </a:path>
              </a:pathLst>
            </a:custGeom>
            <a:solidFill>
              <a:srgbClr val="FFFFFF">
                <a:alpha val="20392"/>
              </a:srgbClr>
            </a:solidFill>
          </p:spPr>
        </p:sp>
      </p:grpSp>
      <p:sp>
        <p:nvSpPr>
          <p:cNvPr name="Freeform 6" id="6"/>
          <p:cNvSpPr/>
          <p:nvPr/>
        </p:nvSpPr>
        <p:spPr>
          <a:xfrm flipH="false" flipV="false" rot="0">
            <a:off x="48481" y="6735493"/>
            <a:ext cx="4968942" cy="5315076"/>
          </a:xfrm>
          <a:custGeom>
            <a:avLst/>
            <a:gdLst/>
            <a:ahLst/>
            <a:cxnLst/>
            <a:rect r="r" b="b" t="t" l="l"/>
            <a:pathLst>
              <a:path h="5315076" w="4968942">
                <a:moveTo>
                  <a:pt x="0" y="0"/>
                </a:moveTo>
                <a:lnTo>
                  <a:pt x="4968942" y="0"/>
                </a:lnTo>
                <a:lnTo>
                  <a:pt x="4968942" y="5315076"/>
                </a:lnTo>
                <a:lnTo>
                  <a:pt x="0" y="5315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632395" y="2104990"/>
            <a:ext cx="9626905" cy="7622669"/>
          </a:xfrm>
          <a:custGeom>
            <a:avLst/>
            <a:gdLst/>
            <a:ahLst/>
            <a:cxnLst/>
            <a:rect r="r" b="b" t="t" l="l"/>
            <a:pathLst>
              <a:path h="7622669" w="9626905">
                <a:moveTo>
                  <a:pt x="0" y="0"/>
                </a:moveTo>
                <a:lnTo>
                  <a:pt x="9626905" y="0"/>
                </a:lnTo>
                <a:lnTo>
                  <a:pt x="9626905" y="7622668"/>
                </a:lnTo>
                <a:lnTo>
                  <a:pt x="0" y="7622668"/>
                </a:lnTo>
                <a:lnTo>
                  <a:pt x="0" y="0"/>
                </a:lnTo>
                <a:close/>
              </a:path>
            </a:pathLst>
          </a:custGeom>
          <a:blipFill>
            <a:blip r:embed="rId5"/>
            <a:stretch>
              <a:fillRect l="0" t="0" r="0" b="0"/>
            </a:stretch>
          </a:blipFill>
        </p:spPr>
      </p:sp>
      <p:sp>
        <p:nvSpPr>
          <p:cNvPr name="TextBox 8" id="8"/>
          <p:cNvSpPr txBox="true"/>
          <p:nvPr/>
        </p:nvSpPr>
        <p:spPr>
          <a:xfrm rot="0">
            <a:off x="799210" y="3839893"/>
            <a:ext cx="6228365" cy="361950"/>
          </a:xfrm>
          <a:prstGeom prst="rect">
            <a:avLst/>
          </a:prstGeom>
        </p:spPr>
        <p:txBody>
          <a:bodyPr anchor="t" rtlCol="false" tIns="0" lIns="0" bIns="0" rIns="0">
            <a:spAutoFit/>
          </a:bodyPr>
          <a:lstStyle/>
          <a:p>
            <a:pPr algn="ctr">
              <a:lnSpc>
                <a:spcPts val="2879"/>
              </a:lnSpc>
            </a:pPr>
          </a:p>
        </p:txBody>
      </p:sp>
      <p:sp>
        <p:nvSpPr>
          <p:cNvPr name="TextBox 9" id="9"/>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Densidad</a:t>
            </a:r>
          </a:p>
        </p:txBody>
      </p:sp>
      <p:sp>
        <p:nvSpPr>
          <p:cNvPr name="TextBox 10" id="10"/>
          <p:cNvSpPr txBox="true"/>
          <p:nvPr/>
        </p:nvSpPr>
        <p:spPr>
          <a:xfrm rot="0">
            <a:off x="1165318" y="2066890"/>
            <a:ext cx="5496150" cy="1123950"/>
          </a:xfrm>
          <a:prstGeom prst="rect">
            <a:avLst/>
          </a:prstGeom>
        </p:spPr>
        <p:txBody>
          <a:bodyPr anchor="t" rtlCol="false" tIns="0" lIns="0" bIns="0" rIns="0">
            <a:spAutoFit/>
          </a:bodyPr>
          <a:lstStyle/>
          <a:p>
            <a:pPr algn="ctr">
              <a:lnSpc>
                <a:spcPts val="4320"/>
              </a:lnSpc>
            </a:pPr>
            <a:r>
              <a:rPr lang="en-US" sz="3600" b="true">
                <a:solidFill>
                  <a:srgbClr val="314137"/>
                </a:solidFill>
                <a:latin typeface="Childos Arabic Bold"/>
                <a:ea typeface="Childos Arabic Bold"/>
                <a:cs typeface="Childos Arabic Bold"/>
                <a:sym typeface="Childos Arabic Bold"/>
              </a:rPr>
              <a:t>Energías renovables vs </a:t>
            </a:r>
          </a:p>
          <a:p>
            <a:pPr algn="ctr">
              <a:lnSpc>
                <a:spcPts val="4320"/>
              </a:lnSpc>
            </a:pPr>
            <a:r>
              <a:rPr lang="en-US" b="true" sz="3600">
                <a:solidFill>
                  <a:srgbClr val="314137"/>
                </a:solidFill>
                <a:latin typeface="Childos Arabic Bold"/>
                <a:ea typeface="Childos Arabic Bold"/>
                <a:cs typeface="Childos Arabic Bold"/>
                <a:sym typeface="Childos Arabic Bold"/>
              </a:rPr>
              <a:t>Emisiones de CO2</a:t>
            </a:r>
          </a:p>
        </p:txBody>
      </p:sp>
      <p:sp>
        <p:nvSpPr>
          <p:cNvPr name="TextBox 11" id="11"/>
          <p:cNvSpPr txBox="true"/>
          <p:nvPr/>
        </p:nvSpPr>
        <p:spPr>
          <a:xfrm rot="0">
            <a:off x="799210" y="3477943"/>
            <a:ext cx="6228365" cy="325755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La distribución de las emisiones de CO2 y el porcentaje de consumo de energías renovales muestran una densidad distinta, teniendo picos mas altos y pronunciados (concentración de datos) las emisiones de CO2 en comparación con las energías renovables en donde se observan picos un poco más anchos en donde los datos están más dispersos (variaciones).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5019846" y="-1246354"/>
            <a:ext cx="5574550" cy="4873200"/>
            <a:chOff x="0" y="0"/>
            <a:chExt cx="7432733" cy="6497600"/>
          </a:xfrm>
        </p:grpSpPr>
        <p:sp>
          <p:nvSpPr>
            <p:cNvPr name="Freeform 3" id="3"/>
            <p:cNvSpPr/>
            <p:nvPr/>
          </p:nvSpPr>
          <p:spPr>
            <a:xfrm flipH="false" flipV="false" rot="0">
              <a:off x="-507746" y="-2794"/>
              <a:ext cx="8556625" cy="6689979"/>
            </a:xfrm>
            <a:custGeom>
              <a:avLst/>
              <a:gdLst/>
              <a:ahLst/>
              <a:cxnLst/>
              <a:rect r="r" b="b" t="t" l="l"/>
              <a:pathLst>
                <a:path h="6689979" w="8556625">
                  <a:moveTo>
                    <a:pt x="6250305" y="5762879"/>
                  </a:moveTo>
                  <a:cubicBezTo>
                    <a:pt x="5594223" y="6493002"/>
                    <a:pt x="4222623" y="6689979"/>
                    <a:pt x="3762121" y="6313678"/>
                  </a:cubicBezTo>
                  <a:cubicBezTo>
                    <a:pt x="3301619" y="5937377"/>
                    <a:pt x="3932555" y="4238117"/>
                    <a:pt x="3487674" y="3505327"/>
                  </a:cubicBezTo>
                  <a:cubicBezTo>
                    <a:pt x="3042793" y="2772537"/>
                    <a:pt x="1490218" y="2500503"/>
                    <a:pt x="1092454" y="1916684"/>
                  </a:cubicBezTo>
                  <a:cubicBezTo>
                    <a:pt x="694690" y="1332865"/>
                    <a:pt x="0" y="0"/>
                    <a:pt x="1100963" y="2794"/>
                  </a:cubicBezTo>
                  <a:cubicBezTo>
                    <a:pt x="2201926" y="5588"/>
                    <a:pt x="6840347" y="973074"/>
                    <a:pt x="7698486" y="1933067"/>
                  </a:cubicBezTo>
                  <a:cubicBezTo>
                    <a:pt x="8556625" y="2893060"/>
                    <a:pt x="6906387" y="5032756"/>
                    <a:pt x="6250305" y="5762879"/>
                  </a:cubicBezTo>
                  <a:close/>
                </a:path>
              </a:pathLst>
            </a:custGeom>
            <a:solidFill>
              <a:srgbClr val="FFFFFF">
                <a:alpha val="20392"/>
              </a:srgbClr>
            </a:solidFill>
          </p:spPr>
        </p:sp>
      </p:grpSp>
      <p:sp>
        <p:nvSpPr>
          <p:cNvPr name="Freeform 4" id="4"/>
          <p:cNvSpPr/>
          <p:nvPr/>
        </p:nvSpPr>
        <p:spPr>
          <a:xfrm flipH="false" flipV="false" rot="0">
            <a:off x="-1557532" y="-1055892"/>
            <a:ext cx="11945950" cy="7097000"/>
          </a:xfrm>
          <a:custGeom>
            <a:avLst/>
            <a:gdLst/>
            <a:ahLst/>
            <a:cxnLst/>
            <a:rect r="r" b="b" t="t" l="l"/>
            <a:pathLst>
              <a:path h="7097000" w="11945950">
                <a:moveTo>
                  <a:pt x="0" y="0"/>
                </a:moveTo>
                <a:lnTo>
                  <a:pt x="11945950" y="0"/>
                </a:lnTo>
                <a:lnTo>
                  <a:pt x="11945950" y="7097000"/>
                </a:lnTo>
                <a:lnTo>
                  <a:pt x="0" y="709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538664" y="3617321"/>
            <a:ext cx="4888950" cy="2105025"/>
          </a:xfrm>
          <a:prstGeom prst="rect">
            <a:avLst/>
          </a:prstGeom>
        </p:spPr>
        <p:txBody>
          <a:bodyPr anchor="t" rtlCol="false" tIns="0" lIns="0" bIns="0" rIns="0">
            <a:spAutoFit/>
          </a:bodyPr>
          <a:lstStyle/>
          <a:p>
            <a:pPr algn="ctr">
              <a:lnSpc>
                <a:spcPts val="3359"/>
              </a:lnSpc>
            </a:pPr>
            <a:r>
              <a:rPr lang="en-US" sz="2799">
                <a:solidFill>
                  <a:srgbClr val="314137"/>
                </a:solidFill>
                <a:latin typeface="Lato"/>
                <a:ea typeface="Lato"/>
                <a:cs typeface="Lato"/>
                <a:sym typeface="Lato"/>
              </a:rPr>
              <a:t>El año con la temperatura media más alta fue 2018, mientras 2012 fue el año con la temperatura media global más baja</a:t>
            </a:r>
          </a:p>
        </p:txBody>
      </p:sp>
      <p:sp>
        <p:nvSpPr>
          <p:cNvPr name="Freeform 6" id="6"/>
          <p:cNvSpPr/>
          <p:nvPr/>
        </p:nvSpPr>
        <p:spPr>
          <a:xfrm flipH="false" flipV="false" rot="0">
            <a:off x="332449" y="5381861"/>
            <a:ext cx="3575420" cy="5527396"/>
          </a:xfrm>
          <a:custGeom>
            <a:avLst/>
            <a:gdLst/>
            <a:ahLst/>
            <a:cxnLst/>
            <a:rect r="r" b="b" t="t" l="l"/>
            <a:pathLst>
              <a:path h="5527396" w="3575420">
                <a:moveTo>
                  <a:pt x="0" y="0"/>
                </a:moveTo>
                <a:lnTo>
                  <a:pt x="3575420" y="0"/>
                </a:lnTo>
                <a:lnTo>
                  <a:pt x="3575420" y="5527395"/>
                </a:lnTo>
                <a:lnTo>
                  <a:pt x="0" y="5527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582759" y="2324757"/>
            <a:ext cx="8676541" cy="7432702"/>
          </a:xfrm>
          <a:custGeom>
            <a:avLst/>
            <a:gdLst/>
            <a:ahLst/>
            <a:cxnLst/>
            <a:rect r="r" b="b" t="t" l="l"/>
            <a:pathLst>
              <a:path h="7432702" w="8676541">
                <a:moveTo>
                  <a:pt x="0" y="0"/>
                </a:moveTo>
                <a:lnTo>
                  <a:pt x="8676541" y="0"/>
                </a:lnTo>
                <a:lnTo>
                  <a:pt x="8676541" y="7432702"/>
                </a:lnTo>
                <a:lnTo>
                  <a:pt x="0" y="7432702"/>
                </a:lnTo>
                <a:lnTo>
                  <a:pt x="0" y="0"/>
                </a:lnTo>
                <a:close/>
              </a:path>
            </a:pathLst>
          </a:custGeom>
          <a:blipFill>
            <a:blip r:embed="rId7"/>
            <a:stretch>
              <a:fillRect l="0" t="0" r="0" b="0"/>
            </a:stretch>
          </a:blipFill>
        </p:spPr>
      </p:sp>
      <p:sp>
        <p:nvSpPr>
          <p:cNvPr name="TextBox 8" id="8"/>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Temperatura media por años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5019846" y="-1246354"/>
            <a:ext cx="5574550" cy="4873200"/>
            <a:chOff x="0" y="0"/>
            <a:chExt cx="7432733" cy="6497600"/>
          </a:xfrm>
        </p:grpSpPr>
        <p:sp>
          <p:nvSpPr>
            <p:cNvPr name="Freeform 3" id="3"/>
            <p:cNvSpPr/>
            <p:nvPr/>
          </p:nvSpPr>
          <p:spPr>
            <a:xfrm flipH="false" flipV="false" rot="0">
              <a:off x="-507746" y="-2794"/>
              <a:ext cx="8556625" cy="6689979"/>
            </a:xfrm>
            <a:custGeom>
              <a:avLst/>
              <a:gdLst/>
              <a:ahLst/>
              <a:cxnLst/>
              <a:rect r="r" b="b" t="t" l="l"/>
              <a:pathLst>
                <a:path h="6689979" w="8556625">
                  <a:moveTo>
                    <a:pt x="6250305" y="5762879"/>
                  </a:moveTo>
                  <a:cubicBezTo>
                    <a:pt x="5594223" y="6493002"/>
                    <a:pt x="4222623" y="6689979"/>
                    <a:pt x="3762121" y="6313678"/>
                  </a:cubicBezTo>
                  <a:cubicBezTo>
                    <a:pt x="3301619" y="5937377"/>
                    <a:pt x="3932555" y="4238117"/>
                    <a:pt x="3487674" y="3505327"/>
                  </a:cubicBezTo>
                  <a:cubicBezTo>
                    <a:pt x="3042793" y="2772537"/>
                    <a:pt x="1490218" y="2500503"/>
                    <a:pt x="1092454" y="1916684"/>
                  </a:cubicBezTo>
                  <a:cubicBezTo>
                    <a:pt x="694690" y="1332865"/>
                    <a:pt x="0" y="0"/>
                    <a:pt x="1100963" y="2794"/>
                  </a:cubicBezTo>
                  <a:cubicBezTo>
                    <a:pt x="2201926" y="5588"/>
                    <a:pt x="6840347" y="973074"/>
                    <a:pt x="7698486" y="1933067"/>
                  </a:cubicBezTo>
                  <a:cubicBezTo>
                    <a:pt x="8556625" y="2893060"/>
                    <a:pt x="6906387" y="5032756"/>
                    <a:pt x="6250305" y="5762879"/>
                  </a:cubicBezTo>
                  <a:close/>
                </a:path>
              </a:pathLst>
            </a:custGeom>
            <a:solidFill>
              <a:srgbClr val="FFFFFF">
                <a:alpha val="20392"/>
              </a:srgbClr>
            </a:solidFill>
          </p:spPr>
        </p:sp>
      </p:grpSp>
      <p:sp>
        <p:nvSpPr>
          <p:cNvPr name="Freeform 4" id="4"/>
          <p:cNvSpPr/>
          <p:nvPr/>
        </p:nvSpPr>
        <p:spPr>
          <a:xfrm flipH="false" flipV="false" rot="0">
            <a:off x="-1557532" y="-1055892"/>
            <a:ext cx="11945950" cy="7097000"/>
          </a:xfrm>
          <a:custGeom>
            <a:avLst/>
            <a:gdLst/>
            <a:ahLst/>
            <a:cxnLst/>
            <a:rect r="r" b="b" t="t" l="l"/>
            <a:pathLst>
              <a:path h="7097000" w="11945950">
                <a:moveTo>
                  <a:pt x="0" y="0"/>
                </a:moveTo>
                <a:lnTo>
                  <a:pt x="11945950" y="0"/>
                </a:lnTo>
                <a:lnTo>
                  <a:pt x="11945950" y="7097000"/>
                </a:lnTo>
                <a:lnTo>
                  <a:pt x="0" y="709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449" y="5381861"/>
            <a:ext cx="3575420" cy="5527396"/>
          </a:xfrm>
          <a:custGeom>
            <a:avLst/>
            <a:gdLst/>
            <a:ahLst/>
            <a:cxnLst/>
            <a:rect r="r" b="b" t="t" l="l"/>
            <a:pathLst>
              <a:path h="5527396" w="3575420">
                <a:moveTo>
                  <a:pt x="0" y="0"/>
                </a:moveTo>
                <a:lnTo>
                  <a:pt x="3575420" y="0"/>
                </a:lnTo>
                <a:lnTo>
                  <a:pt x="3575420" y="5527395"/>
                </a:lnTo>
                <a:lnTo>
                  <a:pt x="0" y="5527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910741" y="2257414"/>
            <a:ext cx="8348559" cy="7925293"/>
          </a:xfrm>
          <a:custGeom>
            <a:avLst/>
            <a:gdLst/>
            <a:ahLst/>
            <a:cxnLst/>
            <a:rect r="r" b="b" t="t" l="l"/>
            <a:pathLst>
              <a:path h="7925293" w="8348559">
                <a:moveTo>
                  <a:pt x="0" y="0"/>
                </a:moveTo>
                <a:lnTo>
                  <a:pt x="8348559" y="0"/>
                </a:lnTo>
                <a:lnTo>
                  <a:pt x="8348559" y="7925293"/>
                </a:lnTo>
                <a:lnTo>
                  <a:pt x="0" y="7925293"/>
                </a:lnTo>
                <a:lnTo>
                  <a:pt x="0" y="0"/>
                </a:lnTo>
                <a:close/>
              </a:path>
            </a:pathLst>
          </a:custGeom>
          <a:blipFill>
            <a:blip r:embed="rId7"/>
            <a:stretch>
              <a:fillRect l="0" t="0" r="0" b="0"/>
            </a:stretch>
          </a:blipFill>
        </p:spPr>
      </p:sp>
      <p:sp>
        <p:nvSpPr>
          <p:cNvPr name="TextBox 7" id="7"/>
          <p:cNvSpPr txBox="true"/>
          <p:nvPr/>
        </p:nvSpPr>
        <p:spPr>
          <a:xfrm rot="0">
            <a:off x="2701379" y="2803749"/>
            <a:ext cx="4888950" cy="2105025"/>
          </a:xfrm>
          <a:prstGeom prst="rect">
            <a:avLst/>
          </a:prstGeom>
        </p:spPr>
        <p:txBody>
          <a:bodyPr anchor="t" rtlCol="false" tIns="0" lIns="0" bIns="0" rIns="0">
            <a:spAutoFit/>
          </a:bodyPr>
          <a:lstStyle/>
          <a:p>
            <a:pPr algn="ctr">
              <a:lnSpc>
                <a:spcPts val="3359"/>
              </a:lnSpc>
            </a:pPr>
            <a:r>
              <a:rPr lang="en-US" sz="2799">
                <a:solidFill>
                  <a:srgbClr val="314137"/>
                </a:solidFill>
                <a:latin typeface="Lato"/>
                <a:ea typeface="Lato"/>
                <a:cs typeface="Lato"/>
                <a:sym typeface="Lato"/>
              </a:rPr>
              <a:t>El país con más emisiones de C02 a lo largo de 23 años fue Reino Unido, mientras que Australia tiene menor emisión de CO2. </a:t>
            </a:r>
          </a:p>
        </p:txBody>
      </p:sp>
      <p:sp>
        <p:nvSpPr>
          <p:cNvPr name="TextBox 8" id="8"/>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Emisiones de CO2 por país</a:t>
            </a:r>
          </a:p>
        </p:txBody>
      </p:sp>
      <p:sp>
        <p:nvSpPr>
          <p:cNvPr name="TextBox 9" id="9"/>
          <p:cNvSpPr txBox="true"/>
          <p:nvPr/>
        </p:nvSpPr>
        <p:spPr>
          <a:xfrm rot="0">
            <a:off x="3907869" y="5372336"/>
            <a:ext cx="4048259" cy="1685925"/>
          </a:xfrm>
          <a:prstGeom prst="rect">
            <a:avLst/>
          </a:prstGeom>
        </p:spPr>
        <p:txBody>
          <a:bodyPr anchor="t" rtlCol="false" tIns="0" lIns="0" bIns="0" rIns="0">
            <a:spAutoFit/>
          </a:bodyPr>
          <a:lstStyle/>
          <a:p>
            <a:pPr algn="ctr">
              <a:lnSpc>
                <a:spcPts val="3359"/>
              </a:lnSpc>
            </a:pPr>
            <a:r>
              <a:rPr lang="en-US" sz="2799">
                <a:solidFill>
                  <a:srgbClr val="314137"/>
                </a:solidFill>
                <a:latin typeface="Lato"/>
                <a:ea typeface="Lato"/>
                <a:cs typeface="Lato"/>
                <a:sym typeface="Lato"/>
              </a:rPr>
              <a:t>México se encuentra en el tercer lugar de los países con bajas emisiones de CO2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5019846" y="-1246354"/>
            <a:ext cx="5574550" cy="4873200"/>
            <a:chOff x="0" y="0"/>
            <a:chExt cx="7432733" cy="6497600"/>
          </a:xfrm>
        </p:grpSpPr>
        <p:sp>
          <p:nvSpPr>
            <p:cNvPr name="Freeform 3" id="3"/>
            <p:cNvSpPr/>
            <p:nvPr/>
          </p:nvSpPr>
          <p:spPr>
            <a:xfrm flipH="false" flipV="false" rot="0">
              <a:off x="-507746" y="-2794"/>
              <a:ext cx="8556625" cy="6689979"/>
            </a:xfrm>
            <a:custGeom>
              <a:avLst/>
              <a:gdLst/>
              <a:ahLst/>
              <a:cxnLst/>
              <a:rect r="r" b="b" t="t" l="l"/>
              <a:pathLst>
                <a:path h="6689979" w="8556625">
                  <a:moveTo>
                    <a:pt x="6250305" y="5762879"/>
                  </a:moveTo>
                  <a:cubicBezTo>
                    <a:pt x="5594223" y="6493002"/>
                    <a:pt x="4222623" y="6689979"/>
                    <a:pt x="3762121" y="6313678"/>
                  </a:cubicBezTo>
                  <a:cubicBezTo>
                    <a:pt x="3301619" y="5937377"/>
                    <a:pt x="3932555" y="4238117"/>
                    <a:pt x="3487674" y="3505327"/>
                  </a:cubicBezTo>
                  <a:cubicBezTo>
                    <a:pt x="3042793" y="2772537"/>
                    <a:pt x="1490218" y="2500503"/>
                    <a:pt x="1092454" y="1916684"/>
                  </a:cubicBezTo>
                  <a:cubicBezTo>
                    <a:pt x="694690" y="1332865"/>
                    <a:pt x="0" y="0"/>
                    <a:pt x="1100963" y="2794"/>
                  </a:cubicBezTo>
                  <a:cubicBezTo>
                    <a:pt x="2201926" y="5588"/>
                    <a:pt x="6840347" y="973074"/>
                    <a:pt x="7698486" y="1933067"/>
                  </a:cubicBezTo>
                  <a:cubicBezTo>
                    <a:pt x="8556625" y="2893060"/>
                    <a:pt x="6906387" y="5032756"/>
                    <a:pt x="6250305" y="5762879"/>
                  </a:cubicBezTo>
                  <a:close/>
                </a:path>
              </a:pathLst>
            </a:custGeom>
            <a:solidFill>
              <a:srgbClr val="FFFFFF">
                <a:alpha val="20392"/>
              </a:srgbClr>
            </a:solidFill>
          </p:spPr>
        </p:sp>
      </p:grpSp>
      <p:sp>
        <p:nvSpPr>
          <p:cNvPr name="Freeform 4" id="4"/>
          <p:cNvSpPr/>
          <p:nvPr/>
        </p:nvSpPr>
        <p:spPr>
          <a:xfrm flipH="false" flipV="false" rot="0">
            <a:off x="-1557532" y="-1055892"/>
            <a:ext cx="11945950" cy="7097000"/>
          </a:xfrm>
          <a:custGeom>
            <a:avLst/>
            <a:gdLst/>
            <a:ahLst/>
            <a:cxnLst/>
            <a:rect r="r" b="b" t="t" l="l"/>
            <a:pathLst>
              <a:path h="7097000" w="11945950">
                <a:moveTo>
                  <a:pt x="0" y="0"/>
                </a:moveTo>
                <a:lnTo>
                  <a:pt x="11945950" y="0"/>
                </a:lnTo>
                <a:lnTo>
                  <a:pt x="11945950" y="7097000"/>
                </a:lnTo>
                <a:lnTo>
                  <a:pt x="0" y="709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449" y="5381861"/>
            <a:ext cx="3575420" cy="5527396"/>
          </a:xfrm>
          <a:custGeom>
            <a:avLst/>
            <a:gdLst/>
            <a:ahLst/>
            <a:cxnLst/>
            <a:rect r="r" b="b" t="t" l="l"/>
            <a:pathLst>
              <a:path h="5527396" w="3575420">
                <a:moveTo>
                  <a:pt x="0" y="0"/>
                </a:moveTo>
                <a:lnTo>
                  <a:pt x="3575420" y="0"/>
                </a:lnTo>
                <a:lnTo>
                  <a:pt x="3575420" y="5527395"/>
                </a:lnTo>
                <a:lnTo>
                  <a:pt x="0" y="5527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98855" y="2279749"/>
            <a:ext cx="9009204" cy="7717675"/>
          </a:xfrm>
          <a:custGeom>
            <a:avLst/>
            <a:gdLst/>
            <a:ahLst/>
            <a:cxnLst/>
            <a:rect r="r" b="b" t="t" l="l"/>
            <a:pathLst>
              <a:path h="7717675" w="9009204">
                <a:moveTo>
                  <a:pt x="0" y="0"/>
                </a:moveTo>
                <a:lnTo>
                  <a:pt x="9009204" y="0"/>
                </a:lnTo>
                <a:lnTo>
                  <a:pt x="9009204" y="7717675"/>
                </a:lnTo>
                <a:lnTo>
                  <a:pt x="0" y="7717675"/>
                </a:lnTo>
                <a:lnTo>
                  <a:pt x="0" y="0"/>
                </a:lnTo>
                <a:close/>
              </a:path>
            </a:pathLst>
          </a:custGeom>
          <a:blipFill>
            <a:blip r:embed="rId7"/>
            <a:stretch>
              <a:fillRect l="0" t="0" r="0" b="0"/>
            </a:stretch>
          </a:blipFill>
        </p:spPr>
      </p:sp>
      <p:sp>
        <p:nvSpPr>
          <p:cNvPr name="TextBox 7" id="7"/>
          <p:cNvSpPr txBox="true"/>
          <p:nvPr/>
        </p:nvSpPr>
        <p:spPr>
          <a:xfrm rot="0">
            <a:off x="3162403" y="3617321"/>
            <a:ext cx="4888950" cy="2105025"/>
          </a:xfrm>
          <a:prstGeom prst="rect">
            <a:avLst/>
          </a:prstGeom>
        </p:spPr>
        <p:txBody>
          <a:bodyPr anchor="t" rtlCol="false" tIns="0" lIns="0" bIns="0" rIns="0">
            <a:spAutoFit/>
          </a:bodyPr>
          <a:lstStyle/>
          <a:p>
            <a:pPr algn="ctr">
              <a:lnSpc>
                <a:spcPts val="3359"/>
              </a:lnSpc>
            </a:pPr>
            <a:r>
              <a:rPr lang="en-US" sz="2799">
                <a:solidFill>
                  <a:srgbClr val="314137"/>
                </a:solidFill>
                <a:latin typeface="Lato"/>
                <a:ea typeface="Lato"/>
                <a:cs typeface="Lato"/>
                <a:sym typeface="Lato"/>
              </a:rPr>
              <a:t>El año con más volumen de emisiones de CO2 en México fue el año 2022, mientras que en el que menos emisión hubo fue el año 2017.</a:t>
            </a:r>
          </a:p>
        </p:txBody>
      </p:sp>
      <p:sp>
        <p:nvSpPr>
          <p:cNvPr name="TextBox 8" id="8"/>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Emisiones de CO2 en México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5019846" y="-1246354"/>
            <a:ext cx="5574550" cy="4873200"/>
            <a:chOff x="0" y="0"/>
            <a:chExt cx="7432733" cy="6497600"/>
          </a:xfrm>
        </p:grpSpPr>
        <p:sp>
          <p:nvSpPr>
            <p:cNvPr name="Freeform 3" id="3"/>
            <p:cNvSpPr/>
            <p:nvPr/>
          </p:nvSpPr>
          <p:spPr>
            <a:xfrm flipH="false" flipV="false" rot="0">
              <a:off x="-507746" y="-2794"/>
              <a:ext cx="8556625" cy="6689979"/>
            </a:xfrm>
            <a:custGeom>
              <a:avLst/>
              <a:gdLst/>
              <a:ahLst/>
              <a:cxnLst/>
              <a:rect r="r" b="b" t="t" l="l"/>
              <a:pathLst>
                <a:path h="6689979" w="8556625">
                  <a:moveTo>
                    <a:pt x="6250305" y="5762879"/>
                  </a:moveTo>
                  <a:cubicBezTo>
                    <a:pt x="5594223" y="6493002"/>
                    <a:pt x="4222623" y="6689979"/>
                    <a:pt x="3762121" y="6313678"/>
                  </a:cubicBezTo>
                  <a:cubicBezTo>
                    <a:pt x="3301619" y="5937377"/>
                    <a:pt x="3932555" y="4238117"/>
                    <a:pt x="3487674" y="3505327"/>
                  </a:cubicBezTo>
                  <a:cubicBezTo>
                    <a:pt x="3042793" y="2772537"/>
                    <a:pt x="1490218" y="2500503"/>
                    <a:pt x="1092454" y="1916684"/>
                  </a:cubicBezTo>
                  <a:cubicBezTo>
                    <a:pt x="694690" y="1332865"/>
                    <a:pt x="0" y="0"/>
                    <a:pt x="1100963" y="2794"/>
                  </a:cubicBezTo>
                  <a:cubicBezTo>
                    <a:pt x="2201926" y="5588"/>
                    <a:pt x="6840347" y="973074"/>
                    <a:pt x="7698486" y="1933067"/>
                  </a:cubicBezTo>
                  <a:cubicBezTo>
                    <a:pt x="8556625" y="2893060"/>
                    <a:pt x="6906387" y="5032756"/>
                    <a:pt x="6250305" y="5762879"/>
                  </a:cubicBezTo>
                  <a:close/>
                </a:path>
              </a:pathLst>
            </a:custGeom>
            <a:solidFill>
              <a:srgbClr val="FFFFFF">
                <a:alpha val="20392"/>
              </a:srgbClr>
            </a:solidFill>
          </p:spPr>
        </p:sp>
      </p:grpSp>
      <p:sp>
        <p:nvSpPr>
          <p:cNvPr name="Freeform 4" id="4"/>
          <p:cNvSpPr/>
          <p:nvPr/>
        </p:nvSpPr>
        <p:spPr>
          <a:xfrm flipH="false" flipV="false" rot="0">
            <a:off x="-1557532" y="-1055892"/>
            <a:ext cx="11945950" cy="7097000"/>
          </a:xfrm>
          <a:custGeom>
            <a:avLst/>
            <a:gdLst/>
            <a:ahLst/>
            <a:cxnLst/>
            <a:rect r="r" b="b" t="t" l="l"/>
            <a:pathLst>
              <a:path h="7097000" w="11945950">
                <a:moveTo>
                  <a:pt x="0" y="0"/>
                </a:moveTo>
                <a:lnTo>
                  <a:pt x="11945950" y="0"/>
                </a:lnTo>
                <a:lnTo>
                  <a:pt x="11945950" y="7097000"/>
                </a:lnTo>
                <a:lnTo>
                  <a:pt x="0" y="709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84824" y="5381861"/>
            <a:ext cx="3575420" cy="5527396"/>
          </a:xfrm>
          <a:custGeom>
            <a:avLst/>
            <a:gdLst/>
            <a:ahLst/>
            <a:cxnLst/>
            <a:rect r="r" b="b" t="t" l="l"/>
            <a:pathLst>
              <a:path h="5527396" w="3575420">
                <a:moveTo>
                  <a:pt x="0" y="0"/>
                </a:moveTo>
                <a:lnTo>
                  <a:pt x="3575420" y="0"/>
                </a:lnTo>
                <a:lnTo>
                  <a:pt x="3575420" y="5527395"/>
                </a:lnTo>
                <a:lnTo>
                  <a:pt x="0" y="5527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084752" y="2153910"/>
            <a:ext cx="8174548" cy="7774396"/>
          </a:xfrm>
          <a:custGeom>
            <a:avLst/>
            <a:gdLst/>
            <a:ahLst/>
            <a:cxnLst/>
            <a:rect r="r" b="b" t="t" l="l"/>
            <a:pathLst>
              <a:path h="7774396" w="8174548">
                <a:moveTo>
                  <a:pt x="0" y="0"/>
                </a:moveTo>
                <a:lnTo>
                  <a:pt x="8174548" y="0"/>
                </a:lnTo>
                <a:lnTo>
                  <a:pt x="8174548" y="7774396"/>
                </a:lnTo>
                <a:lnTo>
                  <a:pt x="0" y="7774396"/>
                </a:lnTo>
                <a:lnTo>
                  <a:pt x="0" y="0"/>
                </a:lnTo>
                <a:close/>
              </a:path>
            </a:pathLst>
          </a:custGeom>
          <a:blipFill>
            <a:blip r:embed="rId7"/>
            <a:stretch>
              <a:fillRect l="0" t="0" r="0" b="0"/>
            </a:stretch>
          </a:blipFill>
        </p:spPr>
      </p:sp>
      <p:sp>
        <p:nvSpPr>
          <p:cNvPr name="TextBox 7" id="7"/>
          <p:cNvSpPr txBox="true"/>
          <p:nvPr/>
        </p:nvSpPr>
        <p:spPr>
          <a:xfrm rot="0">
            <a:off x="3907869" y="4268179"/>
            <a:ext cx="4888950" cy="2943225"/>
          </a:xfrm>
          <a:prstGeom prst="rect">
            <a:avLst/>
          </a:prstGeom>
        </p:spPr>
        <p:txBody>
          <a:bodyPr anchor="t" rtlCol="false" tIns="0" lIns="0" bIns="0" rIns="0">
            <a:spAutoFit/>
          </a:bodyPr>
          <a:lstStyle/>
          <a:p>
            <a:pPr algn="ctr">
              <a:lnSpc>
                <a:spcPts val="3359"/>
              </a:lnSpc>
            </a:pPr>
            <a:r>
              <a:rPr lang="en-US" sz="2799">
                <a:solidFill>
                  <a:srgbClr val="314137"/>
                </a:solidFill>
                <a:latin typeface="Lato"/>
                <a:ea typeface="Lato"/>
                <a:cs typeface="Lato"/>
                <a:sym typeface="Lato"/>
              </a:rPr>
              <a:t>El país con más porcentaje de consumo de energías renovables a lo largo de 23 años (2000 - 2023) fue China, mientras que el país con menos porcentaje de consumo es Sudáfrica.</a:t>
            </a:r>
          </a:p>
        </p:txBody>
      </p:sp>
      <p:sp>
        <p:nvSpPr>
          <p:cNvPr name="TextBox 8" id="8"/>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Porcentaje de consumo de energías renovables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482470" y="5630770"/>
            <a:ext cx="12807100" cy="6189950"/>
            <a:chOff x="0" y="0"/>
            <a:chExt cx="17076133" cy="8253267"/>
          </a:xfrm>
        </p:grpSpPr>
        <p:sp>
          <p:nvSpPr>
            <p:cNvPr name="Freeform 3" id="3"/>
            <p:cNvSpPr/>
            <p:nvPr/>
          </p:nvSpPr>
          <p:spPr>
            <a:xfrm flipH="false" flipV="false" rot="0">
              <a:off x="-1241553" y="-60579"/>
              <a:ext cx="19784314" cy="8531479"/>
            </a:xfrm>
            <a:custGeom>
              <a:avLst/>
              <a:gdLst/>
              <a:ahLst/>
              <a:cxnLst/>
              <a:rect r="r" b="b" t="t" l="l"/>
              <a:pathLst>
                <a:path h="8531479" w="19784314">
                  <a:moveTo>
                    <a:pt x="2129537" y="2065020"/>
                  </a:moveTo>
                  <a:cubicBezTo>
                    <a:pt x="2358518" y="812292"/>
                    <a:pt x="3170683" y="138430"/>
                    <a:pt x="3969767" y="69215"/>
                  </a:cubicBezTo>
                  <a:cubicBezTo>
                    <a:pt x="4768851" y="0"/>
                    <a:pt x="5753863" y="1641602"/>
                    <a:pt x="6924549" y="1650238"/>
                  </a:cubicBezTo>
                  <a:cubicBezTo>
                    <a:pt x="8095235" y="1658874"/>
                    <a:pt x="10052051" y="21717"/>
                    <a:pt x="10993629" y="121031"/>
                  </a:cubicBezTo>
                  <a:cubicBezTo>
                    <a:pt x="11935207" y="220345"/>
                    <a:pt x="11896472" y="1818640"/>
                    <a:pt x="12574652" y="2246376"/>
                  </a:cubicBezTo>
                  <a:cubicBezTo>
                    <a:pt x="13252832" y="2674112"/>
                    <a:pt x="14207491" y="1775460"/>
                    <a:pt x="15062836" y="2686939"/>
                  </a:cubicBezTo>
                  <a:cubicBezTo>
                    <a:pt x="15918181" y="3598418"/>
                    <a:pt x="19784314" y="6898767"/>
                    <a:pt x="17706595" y="7715123"/>
                  </a:cubicBezTo>
                  <a:cubicBezTo>
                    <a:pt x="15628875" y="8531479"/>
                    <a:pt x="5192269" y="8527289"/>
                    <a:pt x="2596134" y="7585583"/>
                  </a:cubicBezTo>
                  <a:cubicBezTo>
                    <a:pt x="0" y="6643878"/>
                    <a:pt x="1900683" y="3317748"/>
                    <a:pt x="2129537" y="2065020"/>
                  </a:cubicBezTo>
                  <a:close/>
                </a:path>
              </a:pathLst>
            </a:custGeom>
            <a:solidFill>
              <a:srgbClr val="FFFFFF">
                <a:alpha val="20392"/>
              </a:srgbClr>
            </a:solidFill>
          </p:spPr>
        </p:sp>
      </p:grpSp>
      <p:sp>
        <p:nvSpPr>
          <p:cNvPr name="TextBox 4" id="4"/>
          <p:cNvSpPr txBox="true"/>
          <p:nvPr/>
        </p:nvSpPr>
        <p:spPr>
          <a:xfrm rot="0">
            <a:off x="757509" y="2716268"/>
            <a:ext cx="5526750" cy="2171700"/>
          </a:xfrm>
          <a:prstGeom prst="rect">
            <a:avLst/>
          </a:prstGeom>
        </p:spPr>
        <p:txBody>
          <a:bodyPr anchor="t" rtlCol="false" tIns="0" lIns="0" bIns="0" rIns="0">
            <a:spAutoFit/>
          </a:bodyPr>
          <a:lstStyle/>
          <a:p>
            <a:pPr algn="l">
              <a:lnSpc>
                <a:spcPts val="2879"/>
              </a:lnSpc>
            </a:pPr>
            <a:r>
              <a:rPr lang="en-US" sz="2400">
                <a:solidFill>
                  <a:srgbClr val="314137"/>
                </a:solidFill>
                <a:latin typeface="Lato"/>
                <a:ea typeface="Lato"/>
                <a:cs typeface="Lato"/>
                <a:sym typeface="Lato"/>
              </a:rPr>
              <a:t>Del año 2000 al 2023 Francia ha sido el país con mayor cantidad de eventos climáticos con un total de 569 eventos climáticos extremos, y México el país con menos eventos climáticos extremos con 354 eventos. </a:t>
            </a:r>
          </a:p>
        </p:txBody>
      </p:sp>
      <p:sp>
        <p:nvSpPr>
          <p:cNvPr name="Freeform 5" id="5"/>
          <p:cNvSpPr/>
          <p:nvPr/>
        </p:nvSpPr>
        <p:spPr>
          <a:xfrm flipH="false" flipV="false" rot="0">
            <a:off x="1430202" y="4887968"/>
            <a:ext cx="4630532" cy="5399050"/>
          </a:xfrm>
          <a:custGeom>
            <a:avLst/>
            <a:gdLst/>
            <a:ahLst/>
            <a:cxnLst/>
            <a:rect r="r" b="b" t="t" l="l"/>
            <a:pathLst>
              <a:path h="5399050" w="4630532">
                <a:moveTo>
                  <a:pt x="0" y="0"/>
                </a:moveTo>
                <a:lnTo>
                  <a:pt x="4630532" y="0"/>
                </a:lnTo>
                <a:lnTo>
                  <a:pt x="4630532" y="5399050"/>
                </a:lnTo>
                <a:lnTo>
                  <a:pt x="0" y="53990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956952" y="882376"/>
            <a:ext cx="10936848" cy="8567198"/>
          </a:xfrm>
          <a:custGeom>
            <a:avLst/>
            <a:gdLst/>
            <a:ahLst/>
            <a:cxnLst/>
            <a:rect r="r" b="b" t="t" l="l"/>
            <a:pathLst>
              <a:path h="8567198" w="10936848">
                <a:moveTo>
                  <a:pt x="0" y="0"/>
                </a:moveTo>
                <a:lnTo>
                  <a:pt x="10936848" y="0"/>
                </a:lnTo>
                <a:lnTo>
                  <a:pt x="10936848" y="8567198"/>
                </a:lnTo>
                <a:lnTo>
                  <a:pt x="0" y="8567198"/>
                </a:lnTo>
                <a:lnTo>
                  <a:pt x="0" y="0"/>
                </a:lnTo>
                <a:close/>
              </a:path>
            </a:pathLst>
          </a:custGeom>
          <a:blipFill>
            <a:blip r:embed="rId5"/>
            <a:stretch>
              <a:fillRect l="0" t="0" r="0" b="0"/>
            </a:stretch>
          </a:blipFill>
        </p:spPr>
      </p:sp>
      <p:sp>
        <p:nvSpPr>
          <p:cNvPr name="TextBox 7" id="7"/>
          <p:cNvSpPr txBox="true"/>
          <p:nvPr/>
        </p:nvSpPr>
        <p:spPr>
          <a:xfrm rot="0">
            <a:off x="757509" y="428000"/>
            <a:ext cx="5526750" cy="2095500"/>
          </a:xfrm>
          <a:prstGeom prst="rect">
            <a:avLst/>
          </a:prstGeom>
        </p:spPr>
        <p:txBody>
          <a:bodyPr anchor="t" rtlCol="false" tIns="0" lIns="0" bIns="0" rIns="0">
            <a:spAutoFit/>
          </a:bodyPr>
          <a:lstStyle/>
          <a:p>
            <a:pPr algn="ctr">
              <a:lnSpc>
                <a:spcPts val="5400"/>
              </a:lnSpc>
            </a:pPr>
            <a:r>
              <a:rPr lang="en-US" b="true" sz="4500">
                <a:solidFill>
                  <a:srgbClr val="314137"/>
                </a:solidFill>
                <a:latin typeface="Childos Arabic Bold"/>
                <a:ea typeface="Childos Arabic Bold"/>
                <a:cs typeface="Childos Arabic Bold"/>
                <a:sym typeface="Childos Arabic Bold"/>
              </a:rPr>
              <a:t>Tabla de contingencia: Eventos climáticos extremos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1277488" y="-806350"/>
            <a:ext cx="10328600" cy="3162150"/>
          </a:xfrm>
          <a:custGeom>
            <a:avLst/>
            <a:gdLst/>
            <a:ahLst/>
            <a:cxnLst/>
            <a:rect r="r" b="b" t="t" l="l"/>
            <a:pathLst>
              <a:path h="3162150" w="10328600">
                <a:moveTo>
                  <a:pt x="0" y="0"/>
                </a:moveTo>
                <a:lnTo>
                  <a:pt x="10328600" y="0"/>
                </a:lnTo>
                <a:lnTo>
                  <a:pt x="10328600" y="3162150"/>
                </a:lnTo>
                <a:lnTo>
                  <a:pt x="0" y="3162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419844" y="1148832"/>
            <a:ext cx="13938400" cy="10249200"/>
          </a:xfrm>
          <a:custGeom>
            <a:avLst/>
            <a:gdLst/>
            <a:ahLst/>
            <a:cxnLst/>
            <a:rect r="r" b="b" t="t" l="l"/>
            <a:pathLst>
              <a:path h="10249200" w="13938400">
                <a:moveTo>
                  <a:pt x="0" y="0"/>
                </a:moveTo>
                <a:lnTo>
                  <a:pt x="13938400" y="0"/>
                </a:lnTo>
                <a:lnTo>
                  <a:pt x="13938400" y="10249200"/>
                </a:lnTo>
                <a:lnTo>
                  <a:pt x="0" y="10249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625476" y="6038916"/>
            <a:ext cx="4719036" cy="3790874"/>
          </a:xfrm>
          <a:custGeom>
            <a:avLst/>
            <a:gdLst/>
            <a:ahLst/>
            <a:cxnLst/>
            <a:rect r="r" b="b" t="t" l="l"/>
            <a:pathLst>
              <a:path h="3790874" w="4719036">
                <a:moveTo>
                  <a:pt x="0" y="0"/>
                </a:moveTo>
                <a:lnTo>
                  <a:pt x="4719036" y="0"/>
                </a:lnTo>
                <a:lnTo>
                  <a:pt x="4719036" y="3790874"/>
                </a:lnTo>
                <a:lnTo>
                  <a:pt x="0" y="3790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33437" y="123769"/>
            <a:ext cx="12705309" cy="10005431"/>
          </a:xfrm>
          <a:custGeom>
            <a:avLst/>
            <a:gdLst/>
            <a:ahLst/>
            <a:cxnLst/>
            <a:rect r="r" b="b" t="t" l="l"/>
            <a:pathLst>
              <a:path h="10005431" w="12705309">
                <a:moveTo>
                  <a:pt x="0" y="0"/>
                </a:moveTo>
                <a:lnTo>
                  <a:pt x="12705309" y="0"/>
                </a:lnTo>
                <a:lnTo>
                  <a:pt x="12705309" y="10005431"/>
                </a:lnTo>
                <a:lnTo>
                  <a:pt x="0" y="10005431"/>
                </a:lnTo>
                <a:lnTo>
                  <a:pt x="0" y="0"/>
                </a:lnTo>
                <a:close/>
              </a:path>
            </a:pathLst>
          </a:custGeom>
          <a:blipFill>
            <a:blip r:embed="rId9"/>
            <a:stretch>
              <a:fillRect l="0" t="0" r="0" b="0"/>
            </a:stretch>
          </a:blipFill>
        </p:spPr>
      </p:sp>
      <p:sp>
        <p:nvSpPr>
          <p:cNvPr name="TextBox 6" id="6"/>
          <p:cNvSpPr txBox="true"/>
          <p:nvPr/>
        </p:nvSpPr>
        <p:spPr>
          <a:xfrm rot="0">
            <a:off x="12934192" y="202718"/>
            <a:ext cx="5353808" cy="28098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Eventos Climáticos Extremos</a:t>
            </a:r>
          </a:p>
        </p:txBody>
      </p:sp>
      <p:sp>
        <p:nvSpPr>
          <p:cNvPr name="TextBox 7" id="7"/>
          <p:cNvSpPr txBox="true"/>
          <p:nvPr/>
        </p:nvSpPr>
        <p:spPr>
          <a:xfrm rot="0">
            <a:off x="13389044" y="3260243"/>
            <a:ext cx="4645431" cy="253365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La frecuencia de eventos extremos varía según el país. Podemos observar que en diferentes países las cantidades de eventos aumentan de forma considerable como por ejemplo India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610212" y="-1259760"/>
            <a:ext cx="9802250" cy="4783100"/>
            <a:chOff x="0" y="0"/>
            <a:chExt cx="13069667" cy="6377467"/>
          </a:xfrm>
        </p:grpSpPr>
        <p:sp>
          <p:nvSpPr>
            <p:cNvPr name="Freeform 3" id="3"/>
            <p:cNvSpPr/>
            <p:nvPr/>
          </p:nvSpPr>
          <p:spPr>
            <a:xfrm flipH="false" flipV="false" rot="0">
              <a:off x="-1146683" y="-450977"/>
              <a:ext cx="15365603" cy="7373493"/>
            </a:xfrm>
            <a:custGeom>
              <a:avLst/>
              <a:gdLst/>
              <a:ahLst/>
              <a:cxnLst/>
              <a:rect r="r" b="b" t="t" l="l"/>
              <a:pathLst>
                <a:path h="7373493" w="15365603">
                  <a:moveTo>
                    <a:pt x="13704824" y="1097915"/>
                  </a:moveTo>
                  <a:cubicBezTo>
                    <a:pt x="15365603" y="1539875"/>
                    <a:pt x="12513945" y="3247136"/>
                    <a:pt x="11778870" y="3554222"/>
                  </a:cubicBezTo>
                  <a:cubicBezTo>
                    <a:pt x="11043794" y="3861308"/>
                    <a:pt x="10053828" y="2598039"/>
                    <a:pt x="9294622" y="2940177"/>
                  </a:cubicBezTo>
                  <a:cubicBezTo>
                    <a:pt x="8535416" y="3282315"/>
                    <a:pt x="8065897" y="5085461"/>
                    <a:pt x="7223887" y="5606542"/>
                  </a:cubicBezTo>
                  <a:cubicBezTo>
                    <a:pt x="6381877" y="6127623"/>
                    <a:pt x="4976749" y="5915279"/>
                    <a:pt x="4242562" y="6066282"/>
                  </a:cubicBezTo>
                  <a:cubicBezTo>
                    <a:pt x="3508375" y="6217285"/>
                    <a:pt x="3223768" y="7373493"/>
                    <a:pt x="2819019" y="6512941"/>
                  </a:cubicBezTo>
                  <a:cubicBezTo>
                    <a:pt x="2414270" y="5652389"/>
                    <a:pt x="0" y="1804924"/>
                    <a:pt x="1814322" y="902462"/>
                  </a:cubicBezTo>
                  <a:cubicBezTo>
                    <a:pt x="3628644" y="0"/>
                    <a:pt x="12044172" y="655955"/>
                    <a:pt x="13704824" y="1097915"/>
                  </a:cubicBezTo>
                  <a:close/>
                </a:path>
              </a:pathLst>
            </a:custGeom>
            <a:solidFill>
              <a:srgbClr val="FFFFFF">
                <a:alpha val="20392"/>
              </a:srgbClr>
            </a:solidFill>
          </p:spPr>
        </p:sp>
      </p:grpSp>
      <p:sp>
        <p:nvSpPr>
          <p:cNvPr name="TextBox 4" id="4"/>
          <p:cNvSpPr txBox="true"/>
          <p:nvPr/>
        </p:nvSpPr>
        <p:spPr>
          <a:xfrm rot="0">
            <a:off x="8325425" y="7163465"/>
            <a:ext cx="1286550" cy="923925"/>
          </a:xfrm>
          <a:prstGeom prst="rect">
            <a:avLst/>
          </a:prstGeom>
        </p:spPr>
        <p:txBody>
          <a:bodyPr anchor="t" rtlCol="false" tIns="0" lIns="0" bIns="0" rIns="0">
            <a:spAutoFit/>
          </a:bodyPr>
          <a:lstStyle/>
          <a:p>
            <a:pPr algn="l">
              <a:lnSpc>
                <a:spcPts val="7200"/>
              </a:lnSpc>
            </a:pPr>
            <a:r>
              <a:rPr lang="en-US" sz="6000">
                <a:solidFill>
                  <a:srgbClr val="314137"/>
                </a:solidFill>
                <a:latin typeface="Bellaboo"/>
                <a:ea typeface="Bellaboo"/>
                <a:cs typeface="Bellaboo"/>
                <a:sym typeface="Bellaboo"/>
              </a:rPr>
              <a:t>05</a:t>
            </a:r>
          </a:p>
        </p:txBody>
      </p:sp>
      <p:sp>
        <p:nvSpPr>
          <p:cNvPr name="TextBox 5" id="5"/>
          <p:cNvSpPr txBox="true"/>
          <p:nvPr/>
        </p:nvSpPr>
        <p:spPr>
          <a:xfrm rot="0">
            <a:off x="9399170" y="7267786"/>
            <a:ext cx="6971550" cy="704850"/>
          </a:xfrm>
          <a:prstGeom prst="rect">
            <a:avLst/>
          </a:prstGeom>
        </p:spPr>
        <p:txBody>
          <a:bodyPr anchor="t" rtlCol="false" tIns="0" lIns="0" bIns="0" rIns="0">
            <a:spAutoFit/>
          </a:bodyPr>
          <a:lstStyle/>
          <a:p>
            <a:pPr algn="l">
              <a:lnSpc>
                <a:spcPts val="5279"/>
              </a:lnSpc>
            </a:pPr>
            <a:r>
              <a:rPr lang="en-US" sz="4399">
                <a:solidFill>
                  <a:srgbClr val="314137"/>
                </a:solidFill>
                <a:latin typeface="Childos Arabic"/>
                <a:ea typeface="Childos Arabic"/>
                <a:cs typeface="Childos Arabic"/>
                <a:sym typeface="Childos Arabic"/>
              </a:rPr>
              <a:t>Análisis de datos</a:t>
            </a:r>
          </a:p>
        </p:txBody>
      </p:sp>
      <p:sp>
        <p:nvSpPr>
          <p:cNvPr name="TextBox 6" id="6"/>
          <p:cNvSpPr txBox="true"/>
          <p:nvPr/>
        </p:nvSpPr>
        <p:spPr>
          <a:xfrm rot="0">
            <a:off x="8325425" y="971950"/>
            <a:ext cx="8431350" cy="923925"/>
          </a:xfrm>
          <a:prstGeom prst="rect">
            <a:avLst/>
          </a:prstGeom>
        </p:spPr>
        <p:txBody>
          <a:bodyPr anchor="t" rtlCol="false" tIns="0" lIns="0" bIns="0" rIns="0">
            <a:spAutoFit/>
          </a:bodyPr>
          <a:lstStyle/>
          <a:p>
            <a:pPr algn="l">
              <a:lnSpc>
                <a:spcPts val="7200"/>
              </a:lnSpc>
            </a:pPr>
            <a:r>
              <a:rPr lang="en-US" sz="6000">
                <a:solidFill>
                  <a:srgbClr val="314137"/>
                </a:solidFill>
                <a:latin typeface="More Sugar"/>
                <a:ea typeface="More Sugar"/>
                <a:cs typeface="More Sugar"/>
                <a:sym typeface="More Sugar"/>
              </a:rPr>
              <a:t>CONTENIDO</a:t>
            </a:r>
          </a:p>
        </p:txBody>
      </p:sp>
      <p:sp>
        <p:nvSpPr>
          <p:cNvPr name="TextBox 7" id="7"/>
          <p:cNvSpPr txBox="true"/>
          <p:nvPr/>
        </p:nvSpPr>
        <p:spPr>
          <a:xfrm rot="0">
            <a:off x="8325425" y="6024521"/>
            <a:ext cx="1286550" cy="923925"/>
          </a:xfrm>
          <a:prstGeom prst="rect">
            <a:avLst/>
          </a:prstGeom>
        </p:spPr>
        <p:txBody>
          <a:bodyPr anchor="t" rtlCol="false" tIns="0" lIns="0" bIns="0" rIns="0">
            <a:spAutoFit/>
          </a:bodyPr>
          <a:lstStyle/>
          <a:p>
            <a:pPr algn="l">
              <a:lnSpc>
                <a:spcPts val="7200"/>
              </a:lnSpc>
            </a:pPr>
            <a:r>
              <a:rPr lang="en-US" sz="6000">
                <a:solidFill>
                  <a:srgbClr val="314137"/>
                </a:solidFill>
                <a:latin typeface="Bellaboo"/>
                <a:ea typeface="Bellaboo"/>
                <a:cs typeface="Bellaboo"/>
                <a:sym typeface="Bellaboo"/>
              </a:rPr>
              <a:t>04</a:t>
            </a:r>
          </a:p>
        </p:txBody>
      </p:sp>
      <p:sp>
        <p:nvSpPr>
          <p:cNvPr name="TextBox 8" id="8"/>
          <p:cNvSpPr txBox="true"/>
          <p:nvPr/>
        </p:nvSpPr>
        <p:spPr>
          <a:xfrm rot="0">
            <a:off x="9399170" y="6128786"/>
            <a:ext cx="6971550" cy="704850"/>
          </a:xfrm>
          <a:prstGeom prst="rect">
            <a:avLst/>
          </a:prstGeom>
        </p:spPr>
        <p:txBody>
          <a:bodyPr anchor="t" rtlCol="false" tIns="0" lIns="0" bIns="0" rIns="0">
            <a:spAutoFit/>
          </a:bodyPr>
          <a:lstStyle/>
          <a:p>
            <a:pPr algn="l">
              <a:lnSpc>
                <a:spcPts val="5279"/>
              </a:lnSpc>
            </a:pPr>
            <a:r>
              <a:rPr lang="en-US" sz="4399">
                <a:solidFill>
                  <a:srgbClr val="314137"/>
                </a:solidFill>
                <a:latin typeface="Childos Arabic"/>
                <a:ea typeface="Childos Arabic"/>
                <a:cs typeface="Childos Arabic"/>
                <a:sym typeface="Childos Arabic"/>
              </a:rPr>
              <a:t>Distribución de los datos</a:t>
            </a:r>
          </a:p>
        </p:txBody>
      </p:sp>
      <p:sp>
        <p:nvSpPr>
          <p:cNvPr name="TextBox 9" id="9"/>
          <p:cNvSpPr txBox="true"/>
          <p:nvPr/>
        </p:nvSpPr>
        <p:spPr>
          <a:xfrm rot="0">
            <a:off x="8325425" y="4885577"/>
            <a:ext cx="1286550" cy="923925"/>
          </a:xfrm>
          <a:prstGeom prst="rect">
            <a:avLst/>
          </a:prstGeom>
        </p:spPr>
        <p:txBody>
          <a:bodyPr anchor="t" rtlCol="false" tIns="0" lIns="0" bIns="0" rIns="0">
            <a:spAutoFit/>
          </a:bodyPr>
          <a:lstStyle/>
          <a:p>
            <a:pPr algn="l">
              <a:lnSpc>
                <a:spcPts val="7200"/>
              </a:lnSpc>
            </a:pPr>
            <a:r>
              <a:rPr lang="en-US" sz="6000">
                <a:solidFill>
                  <a:srgbClr val="314137"/>
                </a:solidFill>
                <a:latin typeface="Bellaboo"/>
                <a:ea typeface="Bellaboo"/>
                <a:cs typeface="Bellaboo"/>
                <a:sym typeface="Bellaboo"/>
              </a:rPr>
              <a:t>03</a:t>
            </a:r>
          </a:p>
        </p:txBody>
      </p:sp>
      <p:sp>
        <p:nvSpPr>
          <p:cNvPr name="TextBox 10" id="10"/>
          <p:cNvSpPr txBox="true"/>
          <p:nvPr/>
        </p:nvSpPr>
        <p:spPr>
          <a:xfrm rot="0">
            <a:off x="9399170" y="4989786"/>
            <a:ext cx="6971550" cy="704850"/>
          </a:xfrm>
          <a:prstGeom prst="rect">
            <a:avLst/>
          </a:prstGeom>
        </p:spPr>
        <p:txBody>
          <a:bodyPr anchor="t" rtlCol="false" tIns="0" lIns="0" bIns="0" rIns="0">
            <a:spAutoFit/>
          </a:bodyPr>
          <a:lstStyle/>
          <a:p>
            <a:pPr algn="l">
              <a:lnSpc>
                <a:spcPts val="5279"/>
              </a:lnSpc>
            </a:pPr>
            <a:r>
              <a:rPr lang="en-US" sz="4399">
                <a:solidFill>
                  <a:srgbClr val="314137"/>
                </a:solidFill>
                <a:latin typeface="Childos Arabic"/>
                <a:ea typeface="Childos Arabic"/>
                <a:cs typeface="Childos Arabic"/>
                <a:sym typeface="Childos Arabic"/>
              </a:rPr>
              <a:t>Preguntas iniciales</a:t>
            </a:r>
          </a:p>
        </p:txBody>
      </p:sp>
      <p:sp>
        <p:nvSpPr>
          <p:cNvPr name="TextBox 11" id="11"/>
          <p:cNvSpPr txBox="true"/>
          <p:nvPr/>
        </p:nvSpPr>
        <p:spPr>
          <a:xfrm rot="0">
            <a:off x="8325425" y="3746635"/>
            <a:ext cx="1286550" cy="923925"/>
          </a:xfrm>
          <a:prstGeom prst="rect">
            <a:avLst/>
          </a:prstGeom>
        </p:spPr>
        <p:txBody>
          <a:bodyPr anchor="t" rtlCol="false" tIns="0" lIns="0" bIns="0" rIns="0">
            <a:spAutoFit/>
          </a:bodyPr>
          <a:lstStyle/>
          <a:p>
            <a:pPr algn="l">
              <a:lnSpc>
                <a:spcPts val="7200"/>
              </a:lnSpc>
            </a:pPr>
            <a:r>
              <a:rPr lang="en-US" sz="6000">
                <a:solidFill>
                  <a:srgbClr val="314137"/>
                </a:solidFill>
                <a:latin typeface="Bellaboo"/>
                <a:ea typeface="Bellaboo"/>
                <a:cs typeface="Bellaboo"/>
                <a:sym typeface="Bellaboo"/>
              </a:rPr>
              <a:t>02</a:t>
            </a:r>
          </a:p>
        </p:txBody>
      </p:sp>
      <p:sp>
        <p:nvSpPr>
          <p:cNvPr name="TextBox 12" id="12"/>
          <p:cNvSpPr txBox="true"/>
          <p:nvPr/>
        </p:nvSpPr>
        <p:spPr>
          <a:xfrm rot="0">
            <a:off x="9399170" y="3850786"/>
            <a:ext cx="6971550" cy="704850"/>
          </a:xfrm>
          <a:prstGeom prst="rect">
            <a:avLst/>
          </a:prstGeom>
        </p:spPr>
        <p:txBody>
          <a:bodyPr anchor="t" rtlCol="false" tIns="0" lIns="0" bIns="0" rIns="0">
            <a:spAutoFit/>
          </a:bodyPr>
          <a:lstStyle/>
          <a:p>
            <a:pPr algn="l">
              <a:lnSpc>
                <a:spcPts val="5279"/>
              </a:lnSpc>
            </a:pPr>
            <a:r>
              <a:rPr lang="en-US" sz="4399">
                <a:solidFill>
                  <a:srgbClr val="314137"/>
                </a:solidFill>
                <a:latin typeface="Childos Arabic"/>
                <a:ea typeface="Childos Arabic"/>
                <a:cs typeface="Childos Arabic"/>
                <a:sym typeface="Childos Arabic"/>
              </a:rPr>
              <a:t>Introducción</a:t>
            </a:r>
          </a:p>
        </p:txBody>
      </p:sp>
      <p:sp>
        <p:nvSpPr>
          <p:cNvPr name="TextBox 13" id="13"/>
          <p:cNvSpPr txBox="true"/>
          <p:nvPr/>
        </p:nvSpPr>
        <p:spPr>
          <a:xfrm rot="0">
            <a:off x="8325425" y="2607691"/>
            <a:ext cx="1286550" cy="923925"/>
          </a:xfrm>
          <a:prstGeom prst="rect">
            <a:avLst/>
          </a:prstGeom>
        </p:spPr>
        <p:txBody>
          <a:bodyPr anchor="t" rtlCol="false" tIns="0" lIns="0" bIns="0" rIns="0">
            <a:spAutoFit/>
          </a:bodyPr>
          <a:lstStyle/>
          <a:p>
            <a:pPr algn="l">
              <a:lnSpc>
                <a:spcPts val="7200"/>
              </a:lnSpc>
            </a:pPr>
            <a:r>
              <a:rPr lang="en-US" sz="6000">
                <a:solidFill>
                  <a:srgbClr val="314137"/>
                </a:solidFill>
                <a:latin typeface="Bellaboo"/>
                <a:ea typeface="Bellaboo"/>
                <a:cs typeface="Bellaboo"/>
                <a:sym typeface="Bellaboo"/>
              </a:rPr>
              <a:t>01</a:t>
            </a:r>
          </a:p>
        </p:txBody>
      </p:sp>
      <p:sp>
        <p:nvSpPr>
          <p:cNvPr name="TextBox 14" id="14"/>
          <p:cNvSpPr txBox="true"/>
          <p:nvPr/>
        </p:nvSpPr>
        <p:spPr>
          <a:xfrm rot="0">
            <a:off x="9399170" y="2711786"/>
            <a:ext cx="6971550" cy="704850"/>
          </a:xfrm>
          <a:prstGeom prst="rect">
            <a:avLst/>
          </a:prstGeom>
        </p:spPr>
        <p:txBody>
          <a:bodyPr anchor="t" rtlCol="false" tIns="0" lIns="0" bIns="0" rIns="0">
            <a:spAutoFit/>
          </a:bodyPr>
          <a:lstStyle/>
          <a:p>
            <a:pPr algn="l">
              <a:lnSpc>
                <a:spcPts val="5279"/>
              </a:lnSpc>
            </a:pPr>
            <a:r>
              <a:rPr lang="en-US" sz="4399">
                <a:solidFill>
                  <a:srgbClr val="314137"/>
                </a:solidFill>
                <a:latin typeface="Childos Arabic"/>
                <a:ea typeface="Childos Arabic"/>
                <a:cs typeface="Childos Arabic"/>
                <a:sym typeface="Childos Arabic"/>
              </a:rPr>
              <a:t>Dataset</a:t>
            </a:r>
          </a:p>
        </p:txBody>
      </p:sp>
      <p:sp>
        <p:nvSpPr>
          <p:cNvPr name="Freeform 15" id="15"/>
          <p:cNvSpPr/>
          <p:nvPr/>
        </p:nvSpPr>
        <p:spPr>
          <a:xfrm flipH="false" flipV="false" rot="0">
            <a:off x="1864556" y="2749886"/>
            <a:ext cx="4875445" cy="7537161"/>
          </a:xfrm>
          <a:custGeom>
            <a:avLst/>
            <a:gdLst/>
            <a:ahLst/>
            <a:cxnLst/>
            <a:rect r="r" b="b" t="t" l="l"/>
            <a:pathLst>
              <a:path h="7537161" w="4875445">
                <a:moveTo>
                  <a:pt x="0" y="0"/>
                </a:moveTo>
                <a:lnTo>
                  <a:pt x="4875445" y="0"/>
                </a:lnTo>
                <a:lnTo>
                  <a:pt x="4875445" y="7537161"/>
                </a:lnTo>
                <a:lnTo>
                  <a:pt x="0" y="75371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8192038" y="8182640"/>
            <a:ext cx="1286550" cy="923925"/>
          </a:xfrm>
          <a:prstGeom prst="rect">
            <a:avLst/>
          </a:prstGeom>
        </p:spPr>
        <p:txBody>
          <a:bodyPr anchor="t" rtlCol="false" tIns="0" lIns="0" bIns="0" rIns="0">
            <a:spAutoFit/>
          </a:bodyPr>
          <a:lstStyle/>
          <a:p>
            <a:pPr algn="l">
              <a:lnSpc>
                <a:spcPts val="7200"/>
              </a:lnSpc>
            </a:pPr>
            <a:r>
              <a:rPr lang="en-US" sz="6000">
                <a:solidFill>
                  <a:srgbClr val="314137"/>
                </a:solidFill>
                <a:latin typeface="Bellaboo"/>
                <a:ea typeface="Bellaboo"/>
                <a:cs typeface="Bellaboo"/>
                <a:sym typeface="Bellaboo"/>
              </a:rPr>
              <a:t>06</a:t>
            </a:r>
          </a:p>
        </p:txBody>
      </p:sp>
      <p:sp>
        <p:nvSpPr>
          <p:cNvPr name="TextBox 17" id="17"/>
          <p:cNvSpPr txBox="true"/>
          <p:nvPr/>
        </p:nvSpPr>
        <p:spPr>
          <a:xfrm rot="0">
            <a:off x="9399170" y="8277890"/>
            <a:ext cx="6971550" cy="704850"/>
          </a:xfrm>
          <a:prstGeom prst="rect">
            <a:avLst/>
          </a:prstGeom>
        </p:spPr>
        <p:txBody>
          <a:bodyPr anchor="t" rtlCol="false" tIns="0" lIns="0" bIns="0" rIns="0">
            <a:spAutoFit/>
          </a:bodyPr>
          <a:lstStyle/>
          <a:p>
            <a:pPr algn="l">
              <a:lnSpc>
                <a:spcPts val="5279"/>
              </a:lnSpc>
            </a:pPr>
            <a:r>
              <a:rPr lang="en-US" sz="4399">
                <a:solidFill>
                  <a:srgbClr val="314137"/>
                </a:solidFill>
                <a:latin typeface="Childos Arabic"/>
                <a:ea typeface="Childos Arabic"/>
                <a:cs typeface="Childos Arabic"/>
                <a:sym typeface="Childos Arabic"/>
              </a:rPr>
              <a:t>Conclusiones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2798600" y="4866350"/>
            <a:ext cx="9834956" cy="6692852"/>
            <a:chOff x="0" y="0"/>
            <a:chExt cx="13113275" cy="8923803"/>
          </a:xfrm>
        </p:grpSpPr>
        <p:sp>
          <p:nvSpPr>
            <p:cNvPr name="Freeform 3" id="3"/>
            <p:cNvSpPr/>
            <p:nvPr/>
          </p:nvSpPr>
          <p:spPr>
            <a:xfrm flipH="false" flipV="false" rot="0">
              <a:off x="-1109853" y="-50165"/>
              <a:ext cx="15368397" cy="9552178"/>
            </a:xfrm>
            <a:custGeom>
              <a:avLst/>
              <a:gdLst/>
              <a:ahLst/>
              <a:cxnLst/>
              <a:rect r="r" b="b" t="t" l="l"/>
              <a:pathLst>
                <a:path h="9552178" w="15368397">
                  <a:moveTo>
                    <a:pt x="2701036" y="2147951"/>
                  </a:moveTo>
                  <a:cubicBezTo>
                    <a:pt x="3279521" y="730123"/>
                    <a:pt x="4559808" y="0"/>
                    <a:pt x="5325237" y="52832"/>
                  </a:cubicBezTo>
                  <a:cubicBezTo>
                    <a:pt x="6090666" y="105664"/>
                    <a:pt x="6693789" y="2088007"/>
                    <a:pt x="7293483" y="2465451"/>
                  </a:cubicBezTo>
                  <a:cubicBezTo>
                    <a:pt x="7893177" y="2842895"/>
                    <a:pt x="8704326" y="1805813"/>
                    <a:pt x="8923020" y="2317242"/>
                  </a:cubicBezTo>
                  <a:cubicBezTo>
                    <a:pt x="9141714" y="2828671"/>
                    <a:pt x="8242300" y="4895596"/>
                    <a:pt x="8605520" y="5534025"/>
                  </a:cubicBezTo>
                  <a:cubicBezTo>
                    <a:pt x="8968740" y="6172454"/>
                    <a:pt x="10232517" y="5720461"/>
                    <a:pt x="11102721" y="6147816"/>
                  </a:cubicBezTo>
                  <a:cubicBezTo>
                    <a:pt x="11972925" y="6575171"/>
                    <a:pt x="15368397" y="7695946"/>
                    <a:pt x="13826998" y="8098028"/>
                  </a:cubicBezTo>
                  <a:cubicBezTo>
                    <a:pt x="12285599" y="8500110"/>
                    <a:pt x="3708908" y="9552178"/>
                    <a:pt x="1854454" y="8560435"/>
                  </a:cubicBezTo>
                  <a:cubicBezTo>
                    <a:pt x="0" y="7568691"/>
                    <a:pt x="2122551" y="3565906"/>
                    <a:pt x="2700909" y="2147951"/>
                  </a:cubicBezTo>
                  <a:close/>
                </a:path>
              </a:pathLst>
            </a:custGeom>
            <a:solidFill>
              <a:srgbClr val="FFFFFF">
                <a:alpha val="20392"/>
              </a:srgbClr>
            </a:solidFill>
          </p:spPr>
        </p:sp>
      </p:grpSp>
      <p:grpSp>
        <p:nvGrpSpPr>
          <p:cNvPr name="Group 4" id="4"/>
          <p:cNvGrpSpPr/>
          <p:nvPr/>
        </p:nvGrpSpPr>
        <p:grpSpPr>
          <a:xfrm rot="0">
            <a:off x="12189600" y="4454978"/>
            <a:ext cx="8213102" cy="7515570"/>
            <a:chOff x="0" y="0"/>
            <a:chExt cx="10950803" cy="10020760"/>
          </a:xfrm>
        </p:grpSpPr>
        <p:sp>
          <p:nvSpPr>
            <p:cNvPr name="Freeform 5" id="5"/>
            <p:cNvSpPr/>
            <p:nvPr/>
          </p:nvSpPr>
          <p:spPr>
            <a:xfrm flipH="false" flipV="false" rot="0">
              <a:off x="-966724" y="-847217"/>
              <a:ext cx="12880467" cy="11706098"/>
            </a:xfrm>
            <a:custGeom>
              <a:avLst/>
              <a:gdLst/>
              <a:ahLst/>
              <a:cxnLst/>
              <a:rect r="r" b="b" t="t" l="l"/>
              <a:pathLst>
                <a:path h="11706098" w="12880467">
                  <a:moveTo>
                    <a:pt x="9771380" y="1294765"/>
                  </a:moveTo>
                  <a:cubicBezTo>
                    <a:pt x="9037448" y="0"/>
                    <a:pt x="7426453" y="1859407"/>
                    <a:pt x="7083934" y="2536825"/>
                  </a:cubicBezTo>
                  <a:cubicBezTo>
                    <a:pt x="6741415" y="3214243"/>
                    <a:pt x="7953502" y="4663440"/>
                    <a:pt x="7716266" y="5359908"/>
                  </a:cubicBezTo>
                  <a:cubicBezTo>
                    <a:pt x="7479030" y="6056376"/>
                    <a:pt x="6041263" y="6229350"/>
                    <a:pt x="5661152" y="6714871"/>
                  </a:cubicBezTo>
                  <a:cubicBezTo>
                    <a:pt x="5281041" y="7200392"/>
                    <a:pt x="5879465" y="8077454"/>
                    <a:pt x="5435346" y="8273161"/>
                  </a:cubicBezTo>
                  <a:cubicBezTo>
                    <a:pt x="4991227" y="8468868"/>
                    <a:pt x="3666236" y="7652131"/>
                    <a:pt x="2996311" y="7889240"/>
                  </a:cubicBezTo>
                  <a:cubicBezTo>
                    <a:pt x="2326386" y="8126349"/>
                    <a:pt x="0" y="9293225"/>
                    <a:pt x="1415288" y="9696069"/>
                  </a:cubicBezTo>
                  <a:cubicBezTo>
                    <a:pt x="2830576" y="10098914"/>
                    <a:pt x="10095103" y="11706098"/>
                    <a:pt x="11487785" y="10305796"/>
                  </a:cubicBezTo>
                  <a:cubicBezTo>
                    <a:pt x="12880467" y="8905494"/>
                    <a:pt x="10505440" y="2589530"/>
                    <a:pt x="9771380" y="1294765"/>
                  </a:cubicBezTo>
                  <a:close/>
                </a:path>
              </a:pathLst>
            </a:custGeom>
            <a:solidFill>
              <a:srgbClr val="FFFFFF">
                <a:alpha val="20392"/>
              </a:srgbClr>
            </a:solidFill>
          </p:spPr>
        </p:sp>
      </p:grpSp>
      <p:sp>
        <p:nvSpPr>
          <p:cNvPr name="Freeform 6" id="6"/>
          <p:cNvSpPr/>
          <p:nvPr/>
        </p:nvSpPr>
        <p:spPr>
          <a:xfrm flipH="false" flipV="false" rot="0">
            <a:off x="13114345" y="5358394"/>
            <a:ext cx="4925820" cy="4928606"/>
          </a:xfrm>
          <a:custGeom>
            <a:avLst/>
            <a:gdLst/>
            <a:ahLst/>
            <a:cxnLst/>
            <a:rect r="r" b="b" t="t" l="l"/>
            <a:pathLst>
              <a:path h="4928606" w="4925820">
                <a:moveTo>
                  <a:pt x="0" y="0"/>
                </a:moveTo>
                <a:lnTo>
                  <a:pt x="4925820" y="0"/>
                </a:lnTo>
                <a:lnTo>
                  <a:pt x="4925820" y="4928606"/>
                </a:lnTo>
                <a:lnTo>
                  <a:pt x="0" y="4928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99543" y="387523"/>
            <a:ext cx="14688914" cy="6756900"/>
          </a:xfrm>
          <a:custGeom>
            <a:avLst/>
            <a:gdLst/>
            <a:ahLst/>
            <a:cxnLst/>
            <a:rect r="r" b="b" t="t" l="l"/>
            <a:pathLst>
              <a:path h="6756900" w="14688914">
                <a:moveTo>
                  <a:pt x="0" y="0"/>
                </a:moveTo>
                <a:lnTo>
                  <a:pt x="14688914" y="0"/>
                </a:lnTo>
                <a:lnTo>
                  <a:pt x="14688914" y="6756900"/>
                </a:lnTo>
                <a:lnTo>
                  <a:pt x="0" y="6756900"/>
                </a:lnTo>
                <a:lnTo>
                  <a:pt x="0" y="0"/>
                </a:lnTo>
                <a:close/>
              </a:path>
            </a:pathLst>
          </a:custGeom>
          <a:blipFill>
            <a:blip r:embed="rId5"/>
            <a:stretch>
              <a:fillRect l="0" t="0" r="0" b="0"/>
            </a:stretch>
          </a:blipFill>
        </p:spPr>
      </p:sp>
      <p:sp>
        <p:nvSpPr>
          <p:cNvPr name="TextBox 8" id="8"/>
          <p:cNvSpPr txBox="true"/>
          <p:nvPr/>
        </p:nvSpPr>
        <p:spPr>
          <a:xfrm rot="0">
            <a:off x="1799543" y="8069131"/>
            <a:ext cx="10780795" cy="144780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Se observa la distribución de los eventos climáticos por países a lo largo de 23 años y la manera en que los datos se concentran, Teniendo a México y a Australia con datos relativamente bajos y a Francia abarcando valores más altos que los demás países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2798600" y="4866350"/>
            <a:ext cx="9834956" cy="6692852"/>
            <a:chOff x="0" y="0"/>
            <a:chExt cx="13113275" cy="8923803"/>
          </a:xfrm>
        </p:grpSpPr>
        <p:sp>
          <p:nvSpPr>
            <p:cNvPr name="Freeform 3" id="3"/>
            <p:cNvSpPr/>
            <p:nvPr/>
          </p:nvSpPr>
          <p:spPr>
            <a:xfrm flipH="false" flipV="false" rot="0">
              <a:off x="-1109853" y="-50165"/>
              <a:ext cx="15368397" cy="9552178"/>
            </a:xfrm>
            <a:custGeom>
              <a:avLst/>
              <a:gdLst/>
              <a:ahLst/>
              <a:cxnLst/>
              <a:rect r="r" b="b" t="t" l="l"/>
              <a:pathLst>
                <a:path h="9552178" w="15368397">
                  <a:moveTo>
                    <a:pt x="2701036" y="2147951"/>
                  </a:moveTo>
                  <a:cubicBezTo>
                    <a:pt x="3279521" y="730123"/>
                    <a:pt x="4559808" y="0"/>
                    <a:pt x="5325237" y="52832"/>
                  </a:cubicBezTo>
                  <a:cubicBezTo>
                    <a:pt x="6090666" y="105664"/>
                    <a:pt x="6693789" y="2088007"/>
                    <a:pt x="7293483" y="2465451"/>
                  </a:cubicBezTo>
                  <a:cubicBezTo>
                    <a:pt x="7893177" y="2842895"/>
                    <a:pt x="8704326" y="1805813"/>
                    <a:pt x="8923020" y="2317242"/>
                  </a:cubicBezTo>
                  <a:cubicBezTo>
                    <a:pt x="9141714" y="2828671"/>
                    <a:pt x="8242300" y="4895596"/>
                    <a:pt x="8605520" y="5534025"/>
                  </a:cubicBezTo>
                  <a:cubicBezTo>
                    <a:pt x="8968740" y="6172454"/>
                    <a:pt x="10232517" y="5720461"/>
                    <a:pt x="11102721" y="6147816"/>
                  </a:cubicBezTo>
                  <a:cubicBezTo>
                    <a:pt x="11972925" y="6575171"/>
                    <a:pt x="15368397" y="7695946"/>
                    <a:pt x="13826998" y="8098028"/>
                  </a:cubicBezTo>
                  <a:cubicBezTo>
                    <a:pt x="12285599" y="8500110"/>
                    <a:pt x="3708908" y="9552178"/>
                    <a:pt x="1854454" y="8560435"/>
                  </a:cubicBezTo>
                  <a:cubicBezTo>
                    <a:pt x="0" y="7568691"/>
                    <a:pt x="2122551" y="3565906"/>
                    <a:pt x="2700909" y="2147951"/>
                  </a:cubicBezTo>
                  <a:close/>
                </a:path>
              </a:pathLst>
            </a:custGeom>
            <a:solidFill>
              <a:srgbClr val="FFFFFF">
                <a:alpha val="20392"/>
              </a:srgbClr>
            </a:solidFill>
          </p:spPr>
        </p:sp>
      </p:grpSp>
      <p:grpSp>
        <p:nvGrpSpPr>
          <p:cNvPr name="Group 4" id="4"/>
          <p:cNvGrpSpPr/>
          <p:nvPr/>
        </p:nvGrpSpPr>
        <p:grpSpPr>
          <a:xfrm rot="0">
            <a:off x="12189600" y="4454978"/>
            <a:ext cx="8213102" cy="7515570"/>
            <a:chOff x="0" y="0"/>
            <a:chExt cx="10950803" cy="10020760"/>
          </a:xfrm>
        </p:grpSpPr>
        <p:sp>
          <p:nvSpPr>
            <p:cNvPr name="Freeform 5" id="5"/>
            <p:cNvSpPr/>
            <p:nvPr/>
          </p:nvSpPr>
          <p:spPr>
            <a:xfrm flipH="false" flipV="false" rot="0">
              <a:off x="-966724" y="-847217"/>
              <a:ext cx="12880467" cy="11706098"/>
            </a:xfrm>
            <a:custGeom>
              <a:avLst/>
              <a:gdLst/>
              <a:ahLst/>
              <a:cxnLst/>
              <a:rect r="r" b="b" t="t" l="l"/>
              <a:pathLst>
                <a:path h="11706098" w="12880467">
                  <a:moveTo>
                    <a:pt x="9771380" y="1294765"/>
                  </a:moveTo>
                  <a:cubicBezTo>
                    <a:pt x="9037448" y="0"/>
                    <a:pt x="7426453" y="1859407"/>
                    <a:pt x="7083934" y="2536825"/>
                  </a:cubicBezTo>
                  <a:cubicBezTo>
                    <a:pt x="6741415" y="3214243"/>
                    <a:pt x="7953502" y="4663440"/>
                    <a:pt x="7716266" y="5359908"/>
                  </a:cubicBezTo>
                  <a:cubicBezTo>
                    <a:pt x="7479030" y="6056376"/>
                    <a:pt x="6041263" y="6229350"/>
                    <a:pt x="5661152" y="6714871"/>
                  </a:cubicBezTo>
                  <a:cubicBezTo>
                    <a:pt x="5281041" y="7200392"/>
                    <a:pt x="5879465" y="8077454"/>
                    <a:pt x="5435346" y="8273161"/>
                  </a:cubicBezTo>
                  <a:cubicBezTo>
                    <a:pt x="4991227" y="8468868"/>
                    <a:pt x="3666236" y="7652131"/>
                    <a:pt x="2996311" y="7889240"/>
                  </a:cubicBezTo>
                  <a:cubicBezTo>
                    <a:pt x="2326386" y="8126349"/>
                    <a:pt x="0" y="9293225"/>
                    <a:pt x="1415288" y="9696069"/>
                  </a:cubicBezTo>
                  <a:cubicBezTo>
                    <a:pt x="2830576" y="10098914"/>
                    <a:pt x="10095103" y="11706098"/>
                    <a:pt x="11487785" y="10305796"/>
                  </a:cubicBezTo>
                  <a:cubicBezTo>
                    <a:pt x="12880467" y="8905494"/>
                    <a:pt x="10505440" y="2589530"/>
                    <a:pt x="9771380" y="1294765"/>
                  </a:cubicBezTo>
                  <a:close/>
                </a:path>
              </a:pathLst>
            </a:custGeom>
            <a:solidFill>
              <a:srgbClr val="FFFFFF">
                <a:alpha val="20392"/>
              </a:srgbClr>
            </a:solidFill>
          </p:spPr>
        </p:sp>
      </p:grpSp>
      <p:sp>
        <p:nvSpPr>
          <p:cNvPr name="Freeform 6" id="6"/>
          <p:cNvSpPr/>
          <p:nvPr/>
        </p:nvSpPr>
        <p:spPr>
          <a:xfrm flipH="false" flipV="false" rot="0">
            <a:off x="13114345" y="5358394"/>
            <a:ext cx="4925820" cy="4928606"/>
          </a:xfrm>
          <a:custGeom>
            <a:avLst/>
            <a:gdLst/>
            <a:ahLst/>
            <a:cxnLst/>
            <a:rect r="r" b="b" t="t" l="l"/>
            <a:pathLst>
              <a:path h="4928606" w="4925820">
                <a:moveTo>
                  <a:pt x="0" y="0"/>
                </a:moveTo>
                <a:lnTo>
                  <a:pt x="4925820" y="0"/>
                </a:lnTo>
                <a:lnTo>
                  <a:pt x="4925820" y="4928606"/>
                </a:lnTo>
                <a:lnTo>
                  <a:pt x="0" y="4928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40977" y="399649"/>
            <a:ext cx="14492801" cy="6576108"/>
          </a:xfrm>
          <a:custGeom>
            <a:avLst/>
            <a:gdLst/>
            <a:ahLst/>
            <a:cxnLst/>
            <a:rect r="r" b="b" t="t" l="l"/>
            <a:pathLst>
              <a:path h="6576108" w="14492801">
                <a:moveTo>
                  <a:pt x="0" y="0"/>
                </a:moveTo>
                <a:lnTo>
                  <a:pt x="14492801" y="0"/>
                </a:lnTo>
                <a:lnTo>
                  <a:pt x="14492801" y="6576108"/>
                </a:lnTo>
                <a:lnTo>
                  <a:pt x="0" y="6576108"/>
                </a:lnTo>
                <a:lnTo>
                  <a:pt x="0" y="0"/>
                </a:lnTo>
                <a:close/>
              </a:path>
            </a:pathLst>
          </a:custGeom>
          <a:blipFill>
            <a:blip r:embed="rId5"/>
            <a:stretch>
              <a:fillRect l="0" t="0" r="0" b="0"/>
            </a:stretch>
          </a:blipFill>
        </p:spPr>
      </p:sp>
      <p:sp>
        <p:nvSpPr>
          <p:cNvPr name="TextBox 8" id="8"/>
          <p:cNvSpPr txBox="true"/>
          <p:nvPr/>
        </p:nvSpPr>
        <p:spPr>
          <a:xfrm rot="0">
            <a:off x="1408805" y="7488876"/>
            <a:ext cx="10780795" cy="2171700"/>
          </a:xfrm>
          <a:prstGeom prst="rect">
            <a:avLst/>
          </a:prstGeom>
        </p:spPr>
        <p:txBody>
          <a:bodyPr anchor="t" rtlCol="false" tIns="0" lIns="0" bIns="0" rIns="0">
            <a:spAutoFit/>
          </a:bodyPr>
          <a:lstStyle/>
          <a:p>
            <a:pPr algn="just">
              <a:lnSpc>
                <a:spcPts val="2879"/>
              </a:lnSpc>
            </a:pPr>
            <a:r>
              <a:rPr lang="en-US" sz="2400">
                <a:solidFill>
                  <a:srgbClr val="314137"/>
                </a:solidFill>
                <a:latin typeface="Lato"/>
                <a:ea typeface="Lato"/>
                <a:cs typeface="Lato"/>
                <a:sym typeface="Lato"/>
              </a:rPr>
              <a:t>La forma de los violines es relativamente parecida en cada año, lo que indica que la variabilidad en el aumento del nivel del mar se mantiene dentro de un rango estable.</a:t>
            </a:r>
          </a:p>
          <a:p>
            <a:pPr algn="just">
              <a:lnSpc>
                <a:spcPts val="2879"/>
              </a:lnSpc>
            </a:pPr>
            <a:r>
              <a:rPr lang="en-US" sz="2400">
                <a:solidFill>
                  <a:srgbClr val="314137"/>
                </a:solidFill>
                <a:latin typeface="Lato"/>
                <a:ea typeface="Lato"/>
                <a:cs typeface="Lato"/>
                <a:sym typeface="Lato"/>
              </a:rPr>
              <a:t>Aunque hay ciertas variaciones no hay cambios drásticos en la dispersión de los datos.</a:t>
            </a:r>
          </a:p>
          <a:p>
            <a:pPr algn="just">
              <a:lnSpc>
                <a:spcPts val="287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2259698" y="7833750"/>
            <a:ext cx="9616938" cy="3375704"/>
          </a:xfrm>
          <a:custGeom>
            <a:avLst/>
            <a:gdLst/>
            <a:ahLst/>
            <a:cxnLst/>
            <a:rect r="r" b="b" t="t" l="l"/>
            <a:pathLst>
              <a:path h="3375704" w="9616938">
                <a:moveTo>
                  <a:pt x="0" y="0"/>
                </a:moveTo>
                <a:lnTo>
                  <a:pt x="9616938" y="0"/>
                </a:lnTo>
                <a:lnTo>
                  <a:pt x="9616938" y="3375704"/>
                </a:lnTo>
                <a:lnTo>
                  <a:pt x="0" y="3375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8391436" y="-660600"/>
            <a:ext cx="11701642" cy="4483422"/>
            <a:chOff x="0" y="0"/>
            <a:chExt cx="15602189" cy="5977896"/>
          </a:xfrm>
        </p:grpSpPr>
        <p:sp>
          <p:nvSpPr>
            <p:cNvPr name="Freeform 4" id="4"/>
            <p:cNvSpPr/>
            <p:nvPr/>
          </p:nvSpPr>
          <p:spPr>
            <a:xfrm flipH="false" flipV="false" rot="0">
              <a:off x="-1199134" y="-213487"/>
              <a:ext cx="17729962" cy="6389751"/>
            </a:xfrm>
            <a:custGeom>
              <a:avLst/>
              <a:gdLst/>
              <a:ahLst/>
              <a:cxnLst/>
              <a:rect r="r" b="b" t="t" l="l"/>
              <a:pathLst>
                <a:path h="6389751" w="17729962">
                  <a:moveTo>
                    <a:pt x="2056638" y="867791"/>
                  </a:moveTo>
                  <a:cubicBezTo>
                    <a:pt x="0" y="1271397"/>
                    <a:pt x="2196719" y="2619629"/>
                    <a:pt x="2995803" y="2745994"/>
                  </a:cubicBezTo>
                  <a:cubicBezTo>
                    <a:pt x="3794887" y="2872359"/>
                    <a:pt x="5843270" y="1367536"/>
                    <a:pt x="6851015" y="1625600"/>
                  </a:cubicBezTo>
                  <a:cubicBezTo>
                    <a:pt x="7858760" y="1883664"/>
                    <a:pt x="8100314" y="3879977"/>
                    <a:pt x="9042146" y="4294632"/>
                  </a:cubicBezTo>
                  <a:cubicBezTo>
                    <a:pt x="9983978" y="4709287"/>
                    <a:pt x="11510645" y="3800348"/>
                    <a:pt x="12501881" y="4113403"/>
                  </a:cubicBezTo>
                  <a:cubicBezTo>
                    <a:pt x="13493115" y="4426458"/>
                    <a:pt x="14336141" y="6389751"/>
                    <a:pt x="14989683" y="6172835"/>
                  </a:cubicBezTo>
                  <a:cubicBezTo>
                    <a:pt x="15643226" y="5955919"/>
                    <a:pt x="16365348" y="3786632"/>
                    <a:pt x="16423005" y="2811907"/>
                  </a:cubicBezTo>
                  <a:cubicBezTo>
                    <a:pt x="16480663" y="1837182"/>
                    <a:pt x="17729962" y="648208"/>
                    <a:pt x="15335504" y="324104"/>
                  </a:cubicBezTo>
                  <a:cubicBezTo>
                    <a:pt x="12941045" y="0"/>
                    <a:pt x="4113403" y="464185"/>
                    <a:pt x="2056638" y="867791"/>
                  </a:cubicBezTo>
                  <a:close/>
                </a:path>
              </a:pathLst>
            </a:custGeom>
            <a:solidFill>
              <a:srgbClr val="FFFFFF">
                <a:alpha val="20392"/>
              </a:srgbClr>
            </a:solidFill>
          </p:spPr>
        </p:sp>
      </p:grpSp>
      <p:sp>
        <p:nvSpPr>
          <p:cNvPr name="Freeform 5" id="5"/>
          <p:cNvSpPr/>
          <p:nvPr/>
        </p:nvSpPr>
        <p:spPr>
          <a:xfrm flipH="false" flipV="false" rot="0">
            <a:off x="-1491704" y="7361001"/>
            <a:ext cx="5040808" cy="3131032"/>
          </a:xfrm>
          <a:custGeom>
            <a:avLst/>
            <a:gdLst/>
            <a:ahLst/>
            <a:cxnLst/>
            <a:rect r="r" b="b" t="t" l="l"/>
            <a:pathLst>
              <a:path h="3131032" w="5040808">
                <a:moveTo>
                  <a:pt x="0" y="0"/>
                </a:moveTo>
                <a:lnTo>
                  <a:pt x="5040808" y="0"/>
                </a:lnTo>
                <a:lnTo>
                  <a:pt x="5040808" y="3131032"/>
                </a:lnTo>
                <a:lnTo>
                  <a:pt x="0" y="31310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161805" y="169147"/>
            <a:ext cx="12827115" cy="9973082"/>
          </a:xfrm>
          <a:custGeom>
            <a:avLst/>
            <a:gdLst/>
            <a:ahLst/>
            <a:cxnLst/>
            <a:rect r="r" b="b" t="t" l="l"/>
            <a:pathLst>
              <a:path h="9973082" w="12827115">
                <a:moveTo>
                  <a:pt x="0" y="0"/>
                </a:moveTo>
                <a:lnTo>
                  <a:pt x="12827115" y="0"/>
                </a:lnTo>
                <a:lnTo>
                  <a:pt x="12827115" y="9973082"/>
                </a:lnTo>
                <a:lnTo>
                  <a:pt x="0" y="9973082"/>
                </a:lnTo>
                <a:lnTo>
                  <a:pt x="0" y="0"/>
                </a:lnTo>
                <a:close/>
              </a:path>
            </a:pathLst>
          </a:custGeom>
          <a:blipFill>
            <a:blip r:embed="rId7"/>
            <a:stretch>
              <a:fillRect l="0" t="0" r="0" b="0"/>
            </a:stretch>
          </a:blipFill>
        </p:spPr>
      </p:sp>
      <p:sp>
        <p:nvSpPr>
          <p:cNvPr name="TextBox 7" id="7"/>
          <p:cNvSpPr txBox="true"/>
          <p:nvPr/>
        </p:nvSpPr>
        <p:spPr>
          <a:xfrm rot="0">
            <a:off x="542288" y="224103"/>
            <a:ext cx="6574350" cy="981075"/>
          </a:xfrm>
          <a:prstGeom prst="rect">
            <a:avLst/>
          </a:prstGeom>
        </p:spPr>
        <p:txBody>
          <a:bodyPr anchor="t" rtlCol="false" tIns="0" lIns="0" bIns="0" rIns="0">
            <a:spAutoFit/>
          </a:bodyPr>
          <a:lstStyle/>
          <a:p>
            <a:pPr algn="l">
              <a:lnSpc>
                <a:spcPts val="7200"/>
              </a:lnSpc>
            </a:pPr>
            <a:r>
              <a:rPr lang="en-US" b="true" sz="6000">
                <a:solidFill>
                  <a:srgbClr val="314137"/>
                </a:solidFill>
                <a:latin typeface="Childos Arabic Bold"/>
                <a:ea typeface="Childos Arabic Bold"/>
                <a:cs typeface="Childos Arabic Bold"/>
                <a:sym typeface="Childos Arabic Bold"/>
              </a:rPr>
              <a:t>Correlaciones</a:t>
            </a:r>
          </a:p>
        </p:txBody>
      </p:sp>
      <p:sp>
        <p:nvSpPr>
          <p:cNvPr name="TextBox 8" id="8"/>
          <p:cNvSpPr txBox="true"/>
          <p:nvPr/>
        </p:nvSpPr>
        <p:spPr>
          <a:xfrm rot="0">
            <a:off x="277071" y="1533589"/>
            <a:ext cx="4713388" cy="2533650"/>
          </a:xfrm>
          <a:prstGeom prst="rect">
            <a:avLst/>
          </a:prstGeom>
        </p:spPr>
        <p:txBody>
          <a:bodyPr anchor="t" rtlCol="false" tIns="0" lIns="0" bIns="0" rIns="0">
            <a:spAutoFit/>
          </a:bodyPr>
          <a:lstStyle/>
          <a:p>
            <a:pPr algn="l">
              <a:lnSpc>
                <a:spcPts val="2879"/>
              </a:lnSpc>
            </a:pPr>
            <a:r>
              <a:rPr lang="en-US" sz="2400" b="true">
                <a:solidFill>
                  <a:srgbClr val="314137"/>
                </a:solidFill>
                <a:latin typeface="Lato Bold"/>
                <a:ea typeface="Lato Bold"/>
                <a:cs typeface="Lato Bold"/>
                <a:sym typeface="Lato Bold"/>
              </a:rPr>
              <a:t>Positivas: </a:t>
            </a:r>
          </a:p>
          <a:p>
            <a:pPr algn="l" marL="518160" indent="-259080" lvl="1">
              <a:lnSpc>
                <a:spcPts val="2879"/>
              </a:lnSpc>
              <a:buFont typeface="Arial"/>
              <a:buChar char="•"/>
            </a:pPr>
            <a:r>
              <a:rPr lang="en-US" sz="2400">
                <a:solidFill>
                  <a:srgbClr val="314137"/>
                </a:solidFill>
                <a:latin typeface="Lato"/>
                <a:ea typeface="Lato"/>
                <a:cs typeface="Lato"/>
                <a:sym typeface="Lato"/>
              </a:rPr>
              <a:t>Temperatura media global - Aumento del nivel del mar</a:t>
            </a:r>
          </a:p>
          <a:p>
            <a:pPr algn="l" marL="518160" indent="-259080" lvl="1">
              <a:lnSpc>
                <a:spcPts val="2879"/>
              </a:lnSpc>
              <a:buFont typeface="Arial"/>
              <a:buChar char="•"/>
            </a:pPr>
            <a:r>
              <a:rPr lang="en-US" sz="2400">
                <a:solidFill>
                  <a:srgbClr val="314137"/>
                </a:solidFill>
                <a:latin typeface="Lato"/>
                <a:ea typeface="Lato"/>
                <a:cs typeface="Lato"/>
                <a:sym typeface="Lato"/>
              </a:rPr>
              <a:t>Eventos climáticos extremos - Temperatura media global</a:t>
            </a:r>
          </a:p>
          <a:p>
            <a:pPr algn="l" marL="518160" indent="-259080" lvl="1">
              <a:lnSpc>
                <a:spcPts val="2879"/>
              </a:lnSpc>
              <a:buFont typeface="Arial"/>
              <a:buChar char="•"/>
            </a:pPr>
            <a:r>
              <a:rPr lang="en-US" sz="2400">
                <a:solidFill>
                  <a:srgbClr val="314137"/>
                </a:solidFill>
                <a:latin typeface="Lato"/>
                <a:ea typeface="Lato"/>
                <a:cs typeface="Lato"/>
                <a:sym typeface="Lato"/>
              </a:rPr>
              <a:t>Eventos climáticos extremos - Aumento del nivel del mar</a:t>
            </a:r>
          </a:p>
        </p:txBody>
      </p:sp>
      <p:sp>
        <p:nvSpPr>
          <p:cNvPr name="TextBox 9" id="9"/>
          <p:cNvSpPr txBox="true"/>
          <p:nvPr/>
        </p:nvSpPr>
        <p:spPr>
          <a:xfrm rot="0">
            <a:off x="277071" y="4447295"/>
            <a:ext cx="4713388" cy="2533650"/>
          </a:xfrm>
          <a:prstGeom prst="rect">
            <a:avLst/>
          </a:prstGeom>
        </p:spPr>
        <p:txBody>
          <a:bodyPr anchor="t" rtlCol="false" tIns="0" lIns="0" bIns="0" rIns="0">
            <a:spAutoFit/>
          </a:bodyPr>
          <a:lstStyle/>
          <a:p>
            <a:pPr algn="l">
              <a:lnSpc>
                <a:spcPts val="2879"/>
              </a:lnSpc>
            </a:pPr>
            <a:r>
              <a:rPr lang="en-US" sz="2400" b="true">
                <a:solidFill>
                  <a:srgbClr val="314137"/>
                </a:solidFill>
                <a:latin typeface="Lato Bold"/>
                <a:ea typeface="Lato Bold"/>
                <a:cs typeface="Lato Bold"/>
                <a:sym typeface="Lato Bold"/>
              </a:rPr>
              <a:t>Negativas: </a:t>
            </a:r>
          </a:p>
          <a:p>
            <a:pPr algn="l" marL="518160" indent="-259080" lvl="1">
              <a:lnSpc>
                <a:spcPts val="2879"/>
              </a:lnSpc>
              <a:buFont typeface="Arial"/>
              <a:buChar char="•"/>
            </a:pPr>
            <a:r>
              <a:rPr lang="en-US" sz="2400">
                <a:solidFill>
                  <a:srgbClr val="314137"/>
                </a:solidFill>
                <a:latin typeface="Lato"/>
                <a:ea typeface="Lato"/>
                <a:cs typeface="Lato"/>
                <a:sym typeface="Lato"/>
              </a:rPr>
              <a:t>Energía renovable - Temperatura media global</a:t>
            </a:r>
          </a:p>
          <a:p>
            <a:pPr algn="l" marL="518160" indent="-259080" lvl="1">
              <a:lnSpc>
                <a:spcPts val="2879"/>
              </a:lnSpc>
              <a:buFont typeface="Arial"/>
              <a:buChar char="•"/>
            </a:pPr>
            <a:r>
              <a:rPr lang="en-US" sz="2400">
                <a:solidFill>
                  <a:srgbClr val="314137"/>
                </a:solidFill>
                <a:latin typeface="Lato"/>
                <a:ea typeface="Lato"/>
                <a:cs typeface="Lato"/>
                <a:sym typeface="Lato"/>
              </a:rPr>
              <a:t>Aumento del nivel del mar - Emisiones de CO2</a:t>
            </a:r>
          </a:p>
          <a:p>
            <a:pPr algn="l" marL="518160" indent="-259080" lvl="1">
              <a:lnSpc>
                <a:spcPts val="2879"/>
              </a:lnSpc>
              <a:buFont typeface="Arial"/>
              <a:buChar char="•"/>
            </a:pPr>
            <a:r>
              <a:rPr lang="en-US" sz="2400">
                <a:solidFill>
                  <a:srgbClr val="314137"/>
                </a:solidFill>
                <a:latin typeface="Lato"/>
                <a:ea typeface="Lato"/>
                <a:cs typeface="Lato"/>
                <a:sym typeface="Lato"/>
              </a:rPr>
              <a:t>Eventos climáticos extremos - Precipitación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2259698" y="7833750"/>
            <a:ext cx="9616938" cy="3375704"/>
          </a:xfrm>
          <a:custGeom>
            <a:avLst/>
            <a:gdLst/>
            <a:ahLst/>
            <a:cxnLst/>
            <a:rect r="r" b="b" t="t" l="l"/>
            <a:pathLst>
              <a:path h="3375704" w="9616938">
                <a:moveTo>
                  <a:pt x="0" y="0"/>
                </a:moveTo>
                <a:lnTo>
                  <a:pt x="9616938" y="0"/>
                </a:lnTo>
                <a:lnTo>
                  <a:pt x="9616938" y="3375704"/>
                </a:lnTo>
                <a:lnTo>
                  <a:pt x="0" y="3375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8391436" y="-660600"/>
            <a:ext cx="11701642" cy="4483422"/>
            <a:chOff x="0" y="0"/>
            <a:chExt cx="15602189" cy="5977896"/>
          </a:xfrm>
        </p:grpSpPr>
        <p:sp>
          <p:nvSpPr>
            <p:cNvPr name="Freeform 4" id="4"/>
            <p:cNvSpPr/>
            <p:nvPr/>
          </p:nvSpPr>
          <p:spPr>
            <a:xfrm flipH="false" flipV="false" rot="0">
              <a:off x="-1199134" y="-213487"/>
              <a:ext cx="17729962" cy="6389751"/>
            </a:xfrm>
            <a:custGeom>
              <a:avLst/>
              <a:gdLst/>
              <a:ahLst/>
              <a:cxnLst/>
              <a:rect r="r" b="b" t="t" l="l"/>
              <a:pathLst>
                <a:path h="6389751" w="17729962">
                  <a:moveTo>
                    <a:pt x="2056638" y="867791"/>
                  </a:moveTo>
                  <a:cubicBezTo>
                    <a:pt x="0" y="1271397"/>
                    <a:pt x="2196719" y="2619629"/>
                    <a:pt x="2995803" y="2745994"/>
                  </a:cubicBezTo>
                  <a:cubicBezTo>
                    <a:pt x="3794887" y="2872359"/>
                    <a:pt x="5843270" y="1367536"/>
                    <a:pt x="6851015" y="1625600"/>
                  </a:cubicBezTo>
                  <a:cubicBezTo>
                    <a:pt x="7858760" y="1883664"/>
                    <a:pt x="8100314" y="3879977"/>
                    <a:pt x="9042146" y="4294632"/>
                  </a:cubicBezTo>
                  <a:cubicBezTo>
                    <a:pt x="9983978" y="4709287"/>
                    <a:pt x="11510645" y="3800348"/>
                    <a:pt x="12501881" y="4113403"/>
                  </a:cubicBezTo>
                  <a:cubicBezTo>
                    <a:pt x="13493115" y="4426458"/>
                    <a:pt x="14336141" y="6389751"/>
                    <a:pt x="14989683" y="6172835"/>
                  </a:cubicBezTo>
                  <a:cubicBezTo>
                    <a:pt x="15643226" y="5955919"/>
                    <a:pt x="16365348" y="3786632"/>
                    <a:pt x="16423005" y="2811907"/>
                  </a:cubicBezTo>
                  <a:cubicBezTo>
                    <a:pt x="16480663" y="1837182"/>
                    <a:pt x="17729962" y="648208"/>
                    <a:pt x="15335504" y="324104"/>
                  </a:cubicBezTo>
                  <a:cubicBezTo>
                    <a:pt x="12941045" y="0"/>
                    <a:pt x="4113403" y="464185"/>
                    <a:pt x="2056638" y="867791"/>
                  </a:cubicBezTo>
                  <a:close/>
                </a:path>
              </a:pathLst>
            </a:custGeom>
            <a:solidFill>
              <a:srgbClr val="FFFFFF">
                <a:alpha val="20392"/>
              </a:srgbClr>
            </a:solidFill>
          </p:spPr>
        </p:sp>
      </p:grpSp>
      <p:sp>
        <p:nvSpPr>
          <p:cNvPr name="Freeform 5" id="5"/>
          <p:cNvSpPr/>
          <p:nvPr/>
        </p:nvSpPr>
        <p:spPr>
          <a:xfrm flipH="false" flipV="false" rot="0">
            <a:off x="-1491704" y="7361001"/>
            <a:ext cx="5040808" cy="3131032"/>
          </a:xfrm>
          <a:custGeom>
            <a:avLst/>
            <a:gdLst/>
            <a:ahLst/>
            <a:cxnLst/>
            <a:rect r="r" b="b" t="t" l="l"/>
            <a:pathLst>
              <a:path h="3131032" w="5040808">
                <a:moveTo>
                  <a:pt x="0" y="0"/>
                </a:moveTo>
                <a:lnTo>
                  <a:pt x="5040808" y="0"/>
                </a:lnTo>
                <a:lnTo>
                  <a:pt x="5040808" y="3131032"/>
                </a:lnTo>
                <a:lnTo>
                  <a:pt x="0" y="31310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389151" y="635061"/>
            <a:ext cx="13898849" cy="9016878"/>
          </a:xfrm>
          <a:custGeom>
            <a:avLst/>
            <a:gdLst/>
            <a:ahLst/>
            <a:cxnLst/>
            <a:rect r="r" b="b" t="t" l="l"/>
            <a:pathLst>
              <a:path h="9016878" w="13898849">
                <a:moveTo>
                  <a:pt x="0" y="0"/>
                </a:moveTo>
                <a:lnTo>
                  <a:pt x="13898849" y="0"/>
                </a:lnTo>
                <a:lnTo>
                  <a:pt x="13898849" y="9016878"/>
                </a:lnTo>
                <a:lnTo>
                  <a:pt x="0" y="9016878"/>
                </a:lnTo>
                <a:lnTo>
                  <a:pt x="0" y="0"/>
                </a:lnTo>
                <a:close/>
              </a:path>
            </a:pathLst>
          </a:custGeom>
          <a:blipFill>
            <a:blip r:embed="rId7"/>
            <a:stretch>
              <a:fillRect l="0" t="0" r="0" b="0"/>
            </a:stretch>
          </a:blipFill>
        </p:spPr>
      </p:sp>
      <p:sp>
        <p:nvSpPr>
          <p:cNvPr name="TextBox 7" id="7"/>
          <p:cNvSpPr txBox="true"/>
          <p:nvPr/>
        </p:nvSpPr>
        <p:spPr>
          <a:xfrm rot="0">
            <a:off x="238086" y="1013087"/>
            <a:ext cx="3864243" cy="18954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Población y CO2</a:t>
            </a:r>
          </a:p>
        </p:txBody>
      </p:sp>
      <p:sp>
        <p:nvSpPr>
          <p:cNvPr name="TextBox 8" id="8"/>
          <p:cNvSpPr txBox="true"/>
          <p:nvPr/>
        </p:nvSpPr>
        <p:spPr>
          <a:xfrm rot="0">
            <a:off x="395655" y="3208981"/>
            <a:ext cx="3549104" cy="398145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Aunque el coeficiente de relación es de 0.012, según la dispersión de los datos entre más población más emisiones de CO2 se producen, aunque también existen otros factores que pueden influir como el avance tecnológico y de las industrias.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2259698" y="7833750"/>
            <a:ext cx="9616938" cy="3375704"/>
          </a:xfrm>
          <a:custGeom>
            <a:avLst/>
            <a:gdLst/>
            <a:ahLst/>
            <a:cxnLst/>
            <a:rect r="r" b="b" t="t" l="l"/>
            <a:pathLst>
              <a:path h="3375704" w="9616938">
                <a:moveTo>
                  <a:pt x="0" y="0"/>
                </a:moveTo>
                <a:lnTo>
                  <a:pt x="9616938" y="0"/>
                </a:lnTo>
                <a:lnTo>
                  <a:pt x="9616938" y="3375704"/>
                </a:lnTo>
                <a:lnTo>
                  <a:pt x="0" y="3375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8391436" y="-660600"/>
            <a:ext cx="11701642" cy="4483422"/>
            <a:chOff x="0" y="0"/>
            <a:chExt cx="15602189" cy="5977896"/>
          </a:xfrm>
        </p:grpSpPr>
        <p:sp>
          <p:nvSpPr>
            <p:cNvPr name="Freeform 4" id="4"/>
            <p:cNvSpPr/>
            <p:nvPr/>
          </p:nvSpPr>
          <p:spPr>
            <a:xfrm flipH="false" flipV="false" rot="0">
              <a:off x="-1199134" y="-213487"/>
              <a:ext cx="17729962" cy="6389751"/>
            </a:xfrm>
            <a:custGeom>
              <a:avLst/>
              <a:gdLst/>
              <a:ahLst/>
              <a:cxnLst/>
              <a:rect r="r" b="b" t="t" l="l"/>
              <a:pathLst>
                <a:path h="6389751" w="17729962">
                  <a:moveTo>
                    <a:pt x="2056638" y="867791"/>
                  </a:moveTo>
                  <a:cubicBezTo>
                    <a:pt x="0" y="1271397"/>
                    <a:pt x="2196719" y="2619629"/>
                    <a:pt x="2995803" y="2745994"/>
                  </a:cubicBezTo>
                  <a:cubicBezTo>
                    <a:pt x="3794887" y="2872359"/>
                    <a:pt x="5843270" y="1367536"/>
                    <a:pt x="6851015" y="1625600"/>
                  </a:cubicBezTo>
                  <a:cubicBezTo>
                    <a:pt x="7858760" y="1883664"/>
                    <a:pt x="8100314" y="3879977"/>
                    <a:pt x="9042146" y="4294632"/>
                  </a:cubicBezTo>
                  <a:cubicBezTo>
                    <a:pt x="9983978" y="4709287"/>
                    <a:pt x="11510645" y="3800348"/>
                    <a:pt x="12501881" y="4113403"/>
                  </a:cubicBezTo>
                  <a:cubicBezTo>
                    <a:pt x="13493115" y="4426458"/>
                    <a:pt x="14336141" y="6389751"/>
                    <a:pt x="14989683" y="6172835"/>
                  </a:cubicBezTo>
                  <a:cubicBezTo>
                    <a:pt x="15643226" y="5955919"/>
                    <a:pt x="16365348" y="3786632"/>
                    <a:pt x="16423005" y="2811907"/>
                  </a:cubicBezTo>
                  <a:cubicBezTo>
                    <a:pt x="16480663" y="1837182"/>
                    <a:pt x="17729962" y="648208"/>
                    <a:pt x="15335504" y="324104"/>
                  </a:cubicBezTo>
                  <a:cubicBezTo>
                    <a:pt x="12941045" y="0"/>
                    <a:pt x="4113403" y="464185"/>
                    <a:pt x="2056638" y="867791"/>
                  </a:cubicBezTo>
                  <a:close/>
                </a:path>
              </a:pathLst>
            </a:custGeom>
            <a:solidFill>
              <a:srgbClr val="FFFFFF">
                <a:alpha val="20392"/>
              </a:srgbClr>
            </a:solidFill>
          </p:spPr>
        </p:sp>
      </p:grpSp>
      <p:sp>
        <p:nvSpPr>
          <p:cNvPr name="Freeform 5" id="5"/>
          <p:cNvSpPr/>
          <p:nvPr/>
        </p:nvSpPr>
        <p:spPr>
          <a:xfrm flipH="false" flipV="false" rot="0">
            <a:off x="-1491704" y="7361001"/>
            <a:ext cx="5040808" cy="3131032"/>
          </a:xfrm>
          <a:custGeom>
            <a:avLst/>
            <a:gdLst/>
            <a:ahLst/>
            <a:cxnLst/>
            <a:rect r="r" b="b" t="t" l="l"/>
            <a:pathLst>
              <a:path h="3131032" w="5040808">
                <a:moveTo>
                  <a:pt x="0" y="0"/>
                </a:moveTo>
                <a:lnTo>
                  <a:pt x="5040808" y="0"/>
                </a:lnTo>
                <a:lnTo>
                  <a:pt x="5040808" y="3131032"/>
                </a:lnTo>
                <a:lnTo>
                  <a:pt x="0" y="31310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179512" y="0"/>
            <a:ext cx="10646313" cy="10287000"/>
          </a:xfrm>
          <a:custGeom>
            <a:avLst/>
            <a:gdLst/>
            <a:ahLst/>
            <a:cxnLst/>
            <a:rect r="r" b="b" t="t" l="l"/>
            <a:pathLst>
              <a:path h="10287000" w="10646313">
                <a:moveTo>
                  <a:pt x="0" y="0"/>
                </a:moveTo>
                <a:lnTo>
                  <a:pt x="10646313" y="0"/>
                </a:lnTo>
                <a:lnTo>
                  <a:pt x="10646313" y="10287000"/>
                </a:lnTo>
                <a:lnTo>
                  <a:pt x="0" y="10287000"/>
                </a:lnTo>
                <a:lnTo>
                  <a:pt x="0" y="0"/>
                </a:lnTo>
                <a:close/>
              </a:path>
            </a:pathLst>
          </a:custGeom>
          <a:blipFill>
            <a:blip r:embed="rId7"/>
            <a:stretch>
              <a:fillRect l="0" t="0" r="0" b="0"/>
            </a:stretch>
          </a:blipFill>
        </p:spPr>
      </p:sp>
      <p:sp>
        <p:nvSpPr>
          <p:cNvPr name="TextBox 7" id="7"/>
          <p:cNvSpPr txBox="true"/>
          <p:nvPr/>
        </p:nvSpPr>
        <p:spPr>
          <a:xfrm rot="0">
            <a:off x="745809" y="1013087"/>
            <a:ext cx="5644690" cy="28098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Relación entre factores del cambio climático</a:t>
            </a:r>
          </a:p>
        </p:txBody>
      </p:sp>
      <p:sp>
        <p:nvSpPr>
          <p:cNvPr name="TextBox 8" id="8"/>
          <p:cNvSpPr txBox="true"/>
          <p:nvPr/>
        </p:nvSpPr>
        <p:spPr>
          <a:xfrm rot="0">
            <a:off x="717697" y="4465401"/>
            <a:ext cx="6290427" cy="289560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314137"/>
                </a:solidFill>
                <a:latin typeface="Lato"/>
                <a:ea typeface="Lato"/>
                <a:cs typeface="Lato"/>
                <a:sym typeface="Lato"/>
              </a:rPr>
              <a:t>Emisiones de CO2 (toneladas/per cápita).</a:t>
            </a:r>
          </a:p>
          <a:p>
            <a:pPr algn="l" marL="518160" indent="-259080" lvl="1">
              <a:lnSpc>
                <a:spcPts val="2879"/>
              </a:lnSpc>
              <a:buFont typeface="Arial"/>
              <a:buChar char="•"/>
            </a:pPr>
            <a:r>
              <a:rPr lang="en-US" sz="2400">
                <a:solidFill>
                  <a:srgbClr val="314137"/>
                </a:solidFill>
                <a:latin typeface="Lato"/>
                <a:ea typeface="Lato"/>
                <a:cs typeface="Lato"/>
                <a:sym typeface="Lato"/>
              </a:rPr>
              <a:t>Población</a:t>
            </a:r>
          </a:p>
          <a:p>
            <a:pPr algn="l" marL="518160" indent="-259080" lvl="1">
              <a:lnSpc>
                <a:spcPts val="2879"/>
              </a:lnSpc>
              <a:buFont typeface="Arial"/>
              <a:buChar char="•"/>
            </a:pPr>
            <a:r>
              <a:rPr lang="en-US" sz="2400">
                <a:solidFill>
                  <a:srgbClr val="314137"/>
                </a:solidFill>
                <a:latin typeface="Lato"/>
                <a:ea typeface="Lato"/>
                <a:cs typeface="Lato"/>
                <a:sym typeface="Lato"/>
              </a:rPr>
              <a:t>Aumento del nivel del mar (mm).</a:t>
            </a:r>
          </a:p>
          <a:p>
            <a:pPr algn="l" marL="518160" indent="-259080" lvl="1">
              <a:lnSpc>
                <a:spcPts val="2879"/>
              </a:lnSpc>
              <a:buFont typeface="Arial"/>
              <a:buChar char="•"/>
            </a:pPr>
            <a:r>
              <a:rPr lang="en-US" sz="2400">
                <a:solidFill>
                  <a:srgbClr val="314137"/>
                </a:solidFill>
                <a:latin typeface="Lato"/>
                <a:ea typeface="Lato"/>
                <a:cs typeface="Lato"/>
                <a:sym typeface="Lato"/>
              </a:rPr>
              <a:t>Temperatura media (°C). </a:t>
            </a:r>
          </a:p>
          <a:p>
            <a:pPr algn="l" marL="518160" indent="-259080" lvl="1">
              <a:lnSpc>
                <a:spcPts val="2879"/>
              </a:lnSpc>
              <a:buFont typeface="Arial"/>
              <a:buChar char="•"/>
            </a:pPr>
            <a:r>
              <a:rPr lang="en-US" sz="2400">
                <a:solidFill>
                  <a:srgbClr val="314137"/>
                </a:solidFill>
                <a:latin typeface="Lato"/>
                <a:ea typeface="Lato"/>
                <a:cs typeface="Lato"/>
                <a:sym typeface="Lato"/>
              </a:rPr>
              <a:t>Porcentaje de consumo de energía renovable (%).</a:t>
            </a:r>
          </a:p>
          <a:p>
            <a:pPr algn="l" marL="518160" indent="-259080" lvl="1">
              <a:lnSpc>
                <a:spcPts val="2879"/>
              </a:lnSpc>
              <a:buFont typeface="Arial"/>
              <a:buChar char="•"/>
            </a:pPr>
            <a:r>
              <a:rPr lang="en-US" sz="2400">
                <a:solidFill>
                  <a:srgbClr val="314137"/>
                </a:solidFill>
                <a:latin typeface="Lato"/>
                <a:ea typeface="Lato"/>
                <a:cs typeface="Lato"/>
                <a:sym typeface="Lato"/>
              </a:rPr>
              <a:t>Eventos climáticos extremos.</a:t>
            </a:r>
          </a:p>
          <a:p>
            <a:pPr algn="ctr">
              <a:lnSpc>
                <a:spcPts val="287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274300" y="-615574"/>
            <a:ext cx="5531050" cy="3309450"/>
            <a:chOff x="0" y="0"/>
            <a:chExt cx="7374733" cy="4412600"/>
          </a:xfrm>
        </p:grpSpPr>
        <p:sp>
          <p:nvSpPr>
            <p:cNvPr name="Freeform 3" id="3"/>
            <p:cNvSpPr/>
            <p:nvPr/>
          </p:nvSpPr>
          <p:spPr>
            <a:xfrm flipH="false" flipV="false" rot="0">
              <a:off x="-500507" y="-302006"/>
              <a:ext cx="8163052" cy="4880610"/>
            </a:xfrm>
            <a:custGeom>
              <a:avLst/>
              <a:gdLst/>
              <a:ahLst/>
              <a:cxnLst/>
              <a:rect r="r" b="b" t="t" l="l"/>
              <a:pathLst>
                <a:path h="4880610" w="8163052">
                  <a:moveTo>
                    <a:pt x="7077075" y="791464"/>
                  </a:moveTo>
                  <a:cubicBezTo>
                    <a:pt x="8163052" y="1064514"/>
                    <a:pt x="7969758" y="1935734"/>
                    <a:pt x="7500367" y="2171954"/>
                  </a:cubicBezTo>
                  <a:cubicBezTo>
                    <a:pt x="7030974" y="2408174"/>
                    <a:pt x="4932807" y="1806829"/>
                    <a:pt x="4260977" y="2208657"/>
                  </a:cubicBezTo>
                  <a:cubicBezTo>
                    <a:pt x="3589147" y="2610485"/>
                    <a:pt x="3984879" y="4285488"/>
                    <a:pt x="3469513" y="4583049"/>
                  </a:cubicBezTo>
                  <a:cubicBezTo>
                    <a:pt x="2954147" y="4880610"/>
                    <a:pt x="1582928" y="4669028"/>
                    <a:pt x="1168781" y="3994150"/>
                  </a:cubicBezTo>
                  <a:cubicBezTo>
                    <a:pt x="754634" y="3319272"/>
                    <a:pt x="0" y="1067562"/>
                    <a:pt x="984758" y="533781"/>
                  </a:cubicBezTo>
                  <a:cubicBezTo>
                    <a:pt x="1969516" y="0"/>
                    <a:pt x="5991098" y="518414"/>
                    <a:pt x="7077075" y="791464"/>
                  </a:cubicBezTo>
                  <a:close/>
                </a:path>
              </a:pathLst>
            </a:custGeom>
            <a:solidFill>
              <a:srgbClr val="FFFFFF">
                <a:alpha val="20392"/>
              </a:srgbClr>
            </a:solidFill>
          </p:spPr>
        </p:sp>
      </p:grpSp>
      <p:grpSp>
        <p:nvGrpSpPr>
          <p:cNvPr name="Group 4" id="4"/>
          <p:cNvGrpSpPr/>
          <p:nvPr/>
        </p:nvGrpSpPr>
        <p:grpSpPr>
          <a:xfrm rot="0">
            <a:off x="9929076" y="-641842"/>
            <a:ext cx="10808100" cy="3667750"/>
            <a:chOff x="0" y="0"/>
            <a:chExt cx="14410800" cy="4890333"/>
          </a:xfrm>
        </p:grpSpPr>
        <p:sp>
          <p:nvSpPr>
            <p:cNvPr name="Freeform 5" id="5"/>
            <p:cNvSpPr/>
            <p:nvPr/>
          </p:nvSpPr>
          <p:spPr>
            <a:xfrm flipH="false" flipV="false" rot="0">
              <a:off x="-1155319" y="-368173"/>
              <a:ext cx="16181706" cy="5595366"/>
            </a:xfrm>
            <a:custGeom>
              <a:avLst/>
              <a:gdLst/>
              <a:ahLst/>
              <a:cxnLst/>
              <a:rect r="r" b="b" t="t" l="l"/>
              <a:pathLst>
                <a:path h="5595366" w="16181706">
                  <a:moveTo>
                    <a:pt x="1776095" y="892683"/>
                  </a:moveTo>
                  <a:cubicBezTo>
                    <a:pt x="0" y="1156462"/>
                    <a:pt x="2524633" y="2116709"/>
                    <a:pt x="3285490" y="2254758"/>
                  </a:cubicBezTo>
                  <a:cubicBezTo>
                    <a:pt x="4046347" y="2392807"/>
                    <a:pt x="5583047" y="1653413"/>
                    <a:pt x="6340729" y="1720850"/>
                  </a:cubicBezTo>
                  <a:cubicBezTo>
                    <a:pt x="7098411" y="1788287"/>
                    <a:pt x="7224141" y="2530729"/>
                    <a:pt x="7831582" y="2659634"/>
                  </a:cubicBezTo>
                  <a:cubicBezTo>
                    <a:pt x="8439023" y="2788539"/>
                    <a:pt x="9310243" y="2153539"/>
                    <a:pt x="9984994" y="2494026"/>
                  </a:cubicBezTo>
                  <a:cubicBezTo>
                    <a:pt x="10659745" y="2834513"/>
                    <a:pt x="11009630" y="4297680"/>
                    <a:pt x="11880850" y="4702683"/>
                  </a:cubicBezTo>
                  <a:cubicBezTo>
                    <a:pt x="12752071" y="5107686"/>
                    <a:pt x="14868780" y="5595366"/>
                    <a:pt x="15212315" y="4923536"/>
                  </a:cubicBezTo>
                  <a:cubicBezTo>
                    <a:pt x="15555849" y="4251706"/>
                    <a:pt x="16181706" y="1343660"/>
                    <a:pt x="13942314" y="671830"/>
                  </a:cubicBezTo>
                  <a:cubicBezTo>
                    <a:pt x="11702923" y="0"/>
                    <a:pt x="3552190" y="628777"/>
                    <a:pt x="1776095" y="892683"/>
                  </a:cubicBezTo>
                  <a:close/>
                </a:path>
              </a:pathLst>
            </a:custGeom>
            <a:solidFill>
              <a:srgbClr val="FFFFFF">
                <a:alpha val="20392"/>
              </a:srgbClr>
            </a:solidFill>
          </p:spPr>
        </p:sp>
      </p:grpSp>
      <p:sp>
        <p:nvSpPr>
          <p:cNvPr name="Freeform 6" id="6"/>
          <p:cNvSpPr/>
          <p:nvPr/>
        </p:nvSpPr>
        <p:spPr>
          <a:xfrm flipH="false" flipV="false" rot="0">
            <a:off x="16688500" y="8572694"/>
            <a:ext cx="1686028" cy="1760772"/>
          </a:xfrm>
          <a:custGeom>
            <a:avLst/>
            <a:gdLst/>
            <a:ahLst/>
            <a:cxnLst/>
            <a:rect r="r" b="b" t="t" l="l"/>
            <a:pathLst>
              <a:path h="1760772" w="1686028">
                <a:moveTo>
                  <a:pt x="0" y="0"/>
                </a:moveTo>
                <a:lnTo>
                  <a:pt x="1686028" y="0"/>
                </a:lnTo>
                <a:lnTo>
                  <a:pt x="1686028" y="1760772"/>
                </a:lnTo>
                <a:lnTo>
                  <a:pt x="0" y="1760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493371" y="2459451"/>
            <a:ext cx="11301259" cy="5368098"/>
          </a:xfrm>
          <a:custGeom>
            <a:avLst/>
            <a:gdLst/>
            <a:ahLst/>
            <a:cxnLst/>
            <a:rect r="r" b="b" t="t" l="l"/>
            <a:pathLst>
              <a:path h="5368098" w="11301259">
                <a:moveTo>
                  <a:pt x="0" y="0"/>
                </a:moveTo>
                <a:lnTo>
                  <a:pt x="11301258" y="0"/>
                </a:lnTo>
                <a:lnTo>
                  <a:pt x="11301258" y="5368098"/>
                </a:lnTo>
                <a:lnTo>
                  <a:pt x="0" y="5368098"/>
                </a:lnTo>
                <a:lnTo>
                  <a:pt x="0" y="0"/>
                </a:lnTo>
                <a:close/>
              </a:path>
            </a:pathLst>
          </a:custGeom>
          <a:blipFill>
            <a:blip r:embed="rId5"/>
            <a:stretch>
              <a:fillRect l="0" t="0" r="0" b="0"/>
            </a:stretch>
          </a:blipFill>
        </p:spPr>
      </p:sp>
      <p:sp>
        <p:nvSpPr>
          <p:cNvPr name="TextBox 8" id="8"/>
          <p:cNvSpPr txBox="true"/>
          <p:nvPr/>
        </p:nvSpPr>
        <p:spPr>
          <a:xfrm rot="0">
            <a:off x="1531425" y="210958"/>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Porcentaje de área forestal (2000-2023)</a:t>
            </a:r>
          </a:p>
        </p:txBody>
      </p:sp>
      <p:sp>
        <p:nvSpPr>
          <p:cNvPr name="TextBox 9" id="9"/>
          <p:cNvSpPr txBox="true"/>
          <p:nvPr/>
        </p:nvSpPr>
        <p:spPr>
          <a:xfrm rot="0">
            <a:off x="2866612" y="8896350"/>
            <a:ext cx="12060336" cy="108585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El país con más porcentaje de área forestal en promedio desde el 2000 al 2023 es China (44.302985%) y México (43.376364%) , mientras que el país con menor porcentaje de área forestal es Japón con un 38.120635%.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274300" y="-615574"/>
            <a:ext cx="5531050" cy="3309450"/>
            <a:chOff x="0" y="0"/>
            <a:chExt cx="7374733" cy="4412600"/>
          </a:xfrm>
        </p:grpSpPr>
        <p:sp>
          <p:nvSpPr>
            <p:cNvPr name="Freeform 3" id="3"/>
            <p:cNvSpPr/>
            <p:nvPr/>
          </p:nvSpPr>
          <p:spPr>
            <a:xfrm flipH="false" flipV="false" rot="0">
              <a:off x="-500507" y="-302006"/>
              <a:ext cx="8163052" cy="4880610"/>
            </a:xfrm>
            <a:custGeom>
              <a:avLst/>
              <a:gdLst/>
              <a:ahLst/>
              <a:cxnLst/>
              <a:rect r="r" b="b" t="t" l="l"/>
              <a:pathLst>
                <a:path h="4880610" w="8163052">
                  <a:moveTo>
                    <a:pt x="7077075" y="791464"/>
                  </a:moveTo>
                  <a:cubicBezTo>
                    <a:pt x="8163052" y="1064514"/>
                    <a:pt x="7969758" y="1935734"/>
                    <a:pt x="7500367" y="2171954"/>
                  </a:cubicBezTo>
                  <a:cubicBezTo>
                    <a:pt x="7030974" y="2408174"/>
                    <a:pt x="4932807" y="1806829"/>
                    <a:pt x="4260977" y="2208657"/>
                  </a:cubicBezTo>
                  <a:cubicBezTo>
                    <a:pt x="3589147" y="2610485"/>
                    <a:pt x="3984879" y="4285488"/>
                    <a:pt x="3469513" y="4583049"/>
                  </a:cubicBezTo>
                  <a:cubicBezTo>
                    <a:pt x="2954147" y="4880610"/>
                    <a:pt x="1582928" y="4669028"/>
                    <a:pt x="1168781" y="3994150"/>
                  </a:cubicBezTo>
                  <a:cubicBezTo>
                    <a:pt x="754634" y="3319272"/>
                    <a:pt x="0" y="1067562"/>
                    <a:pt x="984758" y="533781"/>
                  </a:cubicBezTo>
                  <a:cubicBezTo>
                    <a:pt x="1969516" y="0"/>
                    <a:pt x="5991098" y="518414"/>
                    <a:pt x="7077075" y="791464"/>
                  </a:cubicBezTo>
                  <a:close/>
                </a:path>
              </a:pathLst>
            </a:custGeom>
            <a:solidFill>
              <a:srgbClr val="FFFFFF">
                <a:alpha val="20392"/>
              </a:srgbClr>
            </a:solidFill>
          </p:spPr>
        </p:sp>
      </p:grpSp>
      <p:grpSp>
        <p:nvGrpSpPr>
          <p:cNvPr name="Group 4" id="4"/>
          <p:cNvGrpSpPr/>
          <p:nvPr/>
        </p:nvGrpSpPr>
        <p:grpSpPr>
          <a:xfrm rot="0">
            <a:off x="9929076" y="-641842"/>
            <a:ext cx="10808100" cy="3667750"/>
            <a:chOff x="0" y="0"/>
            <a:chExt cx="14410800" cy="4890333"/>
          </a:xfrm>
        </p:grpSpPr>
        <p:sp>
          <p:nvSpPr>
            <p:cNvPr name="Freeform 5" id="5"/>
            <p:cNvSpPr/>
            <p:nvPr/>
          </p:nvSpPr>
          <p:spPr>
            <a:xfrm flipH="false" flipV="false" rot="0">
              <a:off x="-1155319" y="-368173"/>
              <a:ext cx="16181706" cy="5595366"/>
            </a:xfrm>
            <a:custGeom>
              <a:avLst/>
              <a:gdLst/>
              <a:ahLst/>
              <a:cxnLst/>
              <a:rect r="r" b="b" t="t" l="l"/>
              <a:pathLst>
                <a:path h="5595366" w="16181706">
                  <a:moveTo>
                    <a:pt x="1776095" y="892683"/>
                  </a:moveTo>
                  <a:cubicBezTo>
                    <a:pt x="0" y="1156462"/>
                    <a:pt x="2524633" y="2116709"/>
                    <a:pt x="3285490" y="2254758"/>
                  </a:cubicBezTo>
                  <a:cubicBezTo>
                    <a:pt x="4046347" y="2392807"/>
                    <a:pt x="5583047" y="1653413"/>
                    <a:pt x="6340729" y="1720850"/>
                  </a:cubicBezTo>
                  <a:cubicBezTo>
                    <a:pt x="7098411" y="1788287"/>
                    <a:pt x="7224141" y="2530729"/>
                    <a:pt x="7831582" y="2659634"/>
                  </a:cubicBezTo>
                  <a:cubicBezTo>
                    <a:pt x="8439023" y="2788539"/>
                    <a:pt x="9310243" y="2153539"/>
                    <a:pt x="9984994" y="2494026"/>
                  </a:cubicBezTo>
                  <a:cubicBezTo>
                    <a:pt x="10659745" y="2834513"/>
                    <a:pt x="11009630" y="4297680"/>
                    <a:pt x="11880850" y="4702683"/>
                  </a:cubicBezTo>
                  <a:cubicBezTo>
                    <a:pt x="12752071" y="5107686"/>
                    <a:pt x="14868780" y="5595366"/>
                    <a:pt x="15212315" y="4923536"/>
                  </a:cubicBezTo>
                  <a:cubicBezTo>
                    <a:pt x="15555849" y="4251706"/>
                    <a:pt x="16181706" y="1343660"/>
                    <a:pt x="13942314" y="671830"/>
                  </a:cubicBezTo>
                  <a:cubicBezTo>
                    <a:pt x="11702923" y="0"/>
                    <a:pt x="3552190" y="628777"/>
                    <a:pt x="1776095" y="892683"/>
                  </a:cubicBezTo>
                  <a:close/>
                </a:path>
              </a:pathLst>
            </a:custGeom>
            <a:solidFill>
              <a:srgbClr val="FFFFFF">
                <a:alpha val="20392"/>
              </a:srgbClr>
            </a:solidFill>
          </p:spPr>
        </p:sp>
      </p:grpSp>
      <p:sp>
        <p:nvSpPr>
          <p:cNvPr name="Freeform 6" id="6"/>
          <p:cNvSpPr/>
          <p:nvPr/>
        </p:nvSpPr>
        <p:spPr>
          <a:xfrm flipH="false" flipV="false" rot="0">
            <a:off x="16688500" y="8572694"/>
            <a:ext cx="1686028" cy="1760772"/>
          </a:xfrm>
          <a:custGeom>
            <a:avLst/>
            <a:gdLst/>
            <a:ahLst/>
            <a:cxnLst/>
            <a:rect r="r" b="b" t="t" l="l"/>
            <a:pathLst>
              <a:path h="1760772" w="1686028">
                <a:moveTo>
                  <a:pt x="0" y="0"/>
                </a:moveTo>
                <a:lnTo>
                  <a:pt x="1686028" y="0"/>
                </a:lnTo>
                <a:lnTo>
                  <a:pt x="1686028" y="1760772"/>
                </a:lnTo>
                <a:lnTo>
                  <a:pt x="0" y="1760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995829" y="2588696"/>
            <a:ext cx="12296342" cy="5825392"/>
          </a:xfrm>
          <a:custGeom>
            <a:avLst/>
            <a:gdLst/>
            <a:ahLst/>
            <a:cxnLst/>
            <a:rect r="r" b="b" t="t" l="l"/>
            <a:pathLst>
              <a:path h="5825392" w="12296342">
                <a:moveTo>
                  <a:pt x="0" y="0"/>
                </a:moveTo>
                <a:lnTo>
                  <a:pt x="12296342" y="0"/>
                </a:lnTo>
                <a:lnTo>
                  <a:pt x="12296342" y="5825391"/>
                </a:lnTo>
                <a:lnTo>
                  <a:pt x="0" y="5825391"/>
                </a:lnTo>
                <a:lnTo>
                  <a:pt x="0" y="0"/>
                </a:lnTo>
                <a:close/>
              </a:path>
            </a:pathLst>
          </a:custGeom>
          <a:blipFill>
            <a:blip r:embed="rId5"/>
            <a:stretch>
              <a:fillRect l="0" t="0" r="0" b="0"/>
            </a:stretch>
          </a:blipFill>
        </p:spPr>
      </p:sp>
      <p:sp>
        <p:nvSpPr>
          <p:cNvPr name="TextBox 8" id="8"/>
          <p:cNvSpPr txBox="true"/>
          <p:nvPr/>
        </p:nvSpPr>
        <p:spPr>
          <a:xfrm rot="0">
            <a:off x="1531425" y="210958"/>
            <a:ext cx="15225150" cy="18954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Porcentaje de consumo de energía renovable (2000-2023)</a:t>
            </a:r>
          </a:p>
        </p:txBody>
      </p:sp>
      <p:sp>
        <p:nvSpPr>
          <p:cNvPr name="TextBox 9" id="9"/>
          <p:cNvSpPr txBox="true"/>
          <p:nvPr/>
        </p:nvSpPr>
        <p:spPr>
          <a:xfrm rot="0">
            <a:off x="2866612" y="8896350"/>
            <a:ext cx="12060336" cy="108585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El país con más porcentaje de consumo de energía renovable en promedio desde el 2000 al 2023 es China (29.129851%) y Francia (28.786567%) , mientras que el país con menor porcentaje de área forestal es Sudáfrica con un 23.915068%.</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274300" y="-615574"/>
            <a:ext cx="5531050" cy="3309450"/>
            <a:chOff x="0" y="0"/>
            <a:chExt cx="7374733" cy="4412600"/>
          </a:xfrm>
        </p:grpSpPr>
        <p:sp>
          <p:nvSpPr>
            <p:cNvPr name="Freeform 3" id="3"/>
            <p:cNvSpPr/>
            <p:nvPr/>
          </p:nvSpPr>
          <p:spPr>
            <a:xfrm flipH="false" flipV="false" rot="0">
              <a:off x="-500507" y="-302006"/>
              <a:ext cx="8163052" cy="4880610"/>
            </a:xfrm>
            <a:custGeom>
              <a:avLst/>
              <a:gdLst/>
              <a:ahLst/>
              <a:cxnLst/>
              <a:rect r="r" b="b" t="t" l="l"/>
              <a:pathLst>
                <a:path h="4880610" w="8163052">
                  <a:moveTo>
                    <a:pt x="7077075" y="791464"/>
                  </a:moveTo>
                  <a:cubicBezTo>
                    <a:pt x="8163052" y="1064514"/>
                    <a:pt x="7969758" y="1935734"/>
                    <a:pt x="7500367" y="2171954"/>
                  </a:cubicBezTo>
                  <a:cubicBezTo>
                    <a:pt x="7030974" y="2408174"/>
                    <a:pt x="4932807" y="1806829"/>
                    <a:pt x="4260977" y="2208657"/>
                  </a:cubicBezTo>
                  <a:cubicBezTo>
                    <a:pt x="3589147" y="2610485"/>
                    <a:pt x="3984879" y="4285488"/>
                    <a:pt x="3469513" y="4583049"/>
                  </a:cubicBezTo>
                  <a:cubicBezTo>
                    <a:pt x="2954147" y="4880610"/>
                    <a:pt x="1582928" y="4669028"/>
                    <a:pt x="1168781" y="3994150"/>
                  </a:cubicBezTo>
                  <a:cubicBezTo>
                    <a:pt x="754634" y="3319272"/>
                    <a:pt x="0" y="1067562"/>
                    <a:pt x="984758" y="533781"/>
                  </a:cubicBezTo>
                  <a:cubicBezTo>
                    <a:pt x="1969516" y="0"/>
                    <a:pt x="5991098" y="518414"/>
                    <a:pt x="7077075" y="791464"/>
                  </a:cubicBezTo>
                  <a:close/>
                </a:path>
              </a:pathLst>
            </a:custGeom>
            <a:solidFill>
              <a:srgbClr val="FFFFFF">
                <a:alpha val="20392"/>
              </a:srgbClr>
            </a:solidFill>
          </p:spPr>
        </p:sp>
      </p:grpSp>
      <p:grpSp>
        <p:nvGrpSpPr>
          <p:cNvPr name="Group 4" id="4"/>
          <p:cNvGrpSpPr/>
          <p:nvPr/>
        </p:nvGrpSpPr>
        <p:grpSpPr>
          <a:xfrm rot="0">
            <a:off x="9929076" y="-641842"/>
            <a:ext cx="10808100" cy="3667750"/>
            <a:chOff x="0" y="0"/>
            <a:chExt cx="14410800" cy="4890333"/>
          </a:xfrm>
        </p:grpSpPr>
        <p:sp>
          <p:nvSpPr>
            <p:cNvPr name="Freeform 5" id="5"/>
            <p:cNvSpPr/>
            <p:nvPr/>
          </p:nvSpPr>
          <p:spPr>
            <a:xfrm flipH="false" flipV="false" rot="0">
              <a:off x="-1155319" y="-368173"/>
              <a:ext cx="16181706" cy="5595366"/>
            </a:xfrm>
            <a:custGeom>
              <a:avLst/>
              <a:gdLst/>
              <a:ahLst/>
              <a:cxnLst/>
              <a:rect r="r" b="b" t="t" l="l"/>
              <a:pathLst>
                <a:path h="5595366" w="16181706">
                  <a:moveTo>
                    <a:pt x="1776095" y="892683"/>
                  </a:moveTo>
                  <a:cubicBezTo>
                    <a:pt x="0" y="1156462"/>
                    <a:pt x="2524633" y="2116709"/>
                    <a:pt x="3285490" y="2254758"/>
                  </a:cubicBezTo>
                  <a:cubicBezTo>
                    <a:pt x="4046347" y="2392807"/>
                    <a:pt x="5583047" y="1653413"/>
                    <a:pt x="6340729" y="1720850"/>
                  </a:cubicBezTo>
                  <a:cubicBezTo>
                    <a:pt x="7098411" y="1788287"/>
                    <a:pt x="7224141" y="2530729"/>
                    <a:pt x="7831582" y="2659634"/>
                  </a:cubicBezTo>
                  <a:cubicBezTo>
                    <a:pt x="8439023" y="2788539"/>
                    <a:pt x="9310243" y="2153539"/>
                    <a:pt x="9984994" y="2494026"/>
                  </a:cubicBezTo>
                  <a:cubicBezTo>
                    <a:pt x="10659745" y="2834513"/>
                    <a:pt x="11009630" y="4297680"/>
                    <a:pt x="11880850" y="4702683"/>
                  </a:cubicBezTo>
                  <a:cubicBezTo>
                    <a:pt x="12752071" y="5107686"/>
                    <a:pt x="14868780" y="5595366"/>
                    <a:pt x="15212315" y="4923536"/>
                  </a:cubicBezTo>
                  <a:cubicBezTo>
                    <a:pt x="15555849" y="4251706"/>
                    <a:pt x="16181706" y="1343660"/>
                    <a:pt x="13942314" y="671830"/>
                  </a:cubicBezTo>
                  <a:cubicBezTo>
                    <a:pt x="11702923" y="0"/>
                    <a:pt x="3552190" y="628777"/>
                    <a:pt x="1776095" y="892683"/>
                  </a:cubicBezTo>
                  <a:close/>
                </a:path>
              </a:pathLst>
            </a:custGeom>
            <a:solidFill>
              <a:srgbClr val="FFFFFF">
                <a:alpha val="20392"/>
              </a:srgbClr>
            </a:solidFill>
          </p:spPr>
        </p:sp>
      </p:grpSp>
      <p:sp>
        <p:nvSpPr>
          <p:cNvPr name="Freeform 6" id="6"/>
          <p:cNvSpPr/>
          <p:nvPr/>
        </p:nvSpPr>
        <p:spPr>
          <a:xfrm flipH="false" flipV="false" rot="0">
            <a:off x="16688500" y="8572694"/>
            <a:ext cx="1686028" cy="1760772"/>
          </a:xfrm>
          <a:custGeom>
            <a:avLst/>
            <a:gdLst/>
            <a:ahLst/>
            <a:cxnLst/>
            <a:rect r="r" b="b" t="t" l="l"/>
            <a:pathLst>
              <a:path h="1760772" w="1686028">
                <a:moveTo>
                  <a:pt x="0" y="0"/>
                </a:moveTo>
                <a:lnTo>
                  <a:pt x="1686028" y="0"/>
                </a:lnTo>
                <a:lnTo>
                  <a:pt x="1686028" y="1760772"/>
                </a:lnTo>
                <a:lnTo>
                  <a:pt x="0" y="1760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493371" y="2445324"/>
            <a:ext cx="11301259" cy="5396351"/>
          </a:xfrm>
          <a:custGeom>
            <a:avLst/>
            <a:gdLst/>
            <a:ahLst/>
            <a:cxnLst/>
            <a:rect r="r" b="b" t="t" l="l"/>
            <a:pathLst>
              <a:path h="5396351" w="11301259">
                <a:moveTo>
                  <a:pt x="0" y="0"/>
                </a:moveTo>
                <a:lnTo>
                  <a:pt x="11301258" y="0"/>
                </a:lnTo>
                <a:lnTo>
                  <a:pt x="11301258" y="5396352"/>
                </a:lnTo>
                <a:lnTo>
                  <a:pt x="0" y="5396352"/>
                </a:lnTo>
                <a:lnTo>
                  <a:pt x="0" y="0"/>
                </a:lnTo>
                <a:close/>
              </a:path>
            </a:pathLst>
          </a:custGeom>
          <a:blipFill>
            <a:blip r:embed="rId5"/>
            <a:stretch>
              <a:fillRect l="0" t="0" r="0" b="0"/>
            </a:stretch>
          </a:blipFill>
        </p:spPr>
      </p:sp>
      <p:sp>
        <p:nvSpPr>
          <p:cNvPr name="TextBox 8" id="8"/>
          <p:cNvSpPr txBox="true"/>
          <p:nvPr/>
        </p:nvSpPr>
        <p:spPr>
          <a:xfrm rot="0">
            <a:off x="1531425" y="668158"/>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Emisiones de CO2 por país (2000-2023)</a:t>
            </a:r>
          </a:p>
        </p:txBody>
      </p:sp>
      <p:sp>
        <p:nvSpPr>
          <p:cNvPr name="TextBox 9" id="9"/>
          <p:cNvSpPr txBox="true"/>
          <p:nvPr/>
        </p:nvSpPr>
        <p:spPr>
          <a:xfrm rot="0">
            <a:off x="2866612" y="8534594"/>
            <a:ext cx="12060336" cy="108585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El país con más emisiones de CO2 en promedio desde el 2000 al 2023 es Reino Unido (12.650769 (toneladas/cápita) e Indonesia (11.021333 toneladas/cápita) , mientras que el país con menos emisiones de CO2 es Australia con un 8.900000 toneladas/cápita.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795306" y="8486090"/>
            <a:ext cx="17762650" cy="3879500"/>
          </a:xfrm>
          <a:custGeom>
            <a:avLst/>
            <a:gdLst/>
            <a:ahLst/>
            <a:cxnLst/>
            <a:rect r="r" b="b" t="t" l="l"/>
            <a:pathLst>
              <a:path h="3879500" w="17762650">
                <a:moveTo>
                  <a:pt x="0" y="0"/>
                </a:moveTo>
                <a:lnTo>
                  <a:pt x="17762650" y="0"/>
                </a:lnTo>
                <a:lnTo>
                  <a:pt x="17762650" y="3879500"/>
                </a:lnTo>
                <a:lnTo>
                  <a:pt x="0" y="3879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500154" y="-1325762"/>
            <a:ext cx="14936050" cy="5037000"/>
          </a:xfrm>
          <a:custGeom>
            <a:avLst/>
            <a:gdLst/>
            <a:ahLst/>
            <a:cxnLst/>
            <a:rect r="r" b="b" t="t" l="l"/>
            <a:pathLst>
              <a:path h="5037000" w="14936050">
                <a:moveTo>
                  <a:pt x="0" y="0"/>
                </a:moveTo>
                <a:lnTo>
                  <a:pt x="14936050" y="0"/>
                </a:lnTo>
                <a:lnTo>
                  <a:pt x="14936050" y="5037000"/>
                </a:lnTo>
                <a:lnTo>
                  <a:pt x="0" y="5037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9696"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126665" y="834740"/>
            <a:ext cx="10623322" cy="8617520"/>
          </a:xfrm>
          <a:custGeom>
            <a:avLst/>
            <a:gdLst/>
            <a:ahLst/>
            <a:cxnLst/>
            <a:rect r="r" b="b" t="t" l="l"/>
            <a:pathLst>
              <a:path h="8617520" w="10623322">
                <a:moveTo>
                  <a:pt x="0" y="0"/>
                </a:moveTo>
                <a:lnTo>
                  <a:pt x="10623322" y="0"/>
                </a:lnTo>
                <a:lnTo>
                  <a:pt x="10623322" y="8617520"/>
                </a:lnTo>
                <a:lnTo>
                  <a:pt x="0" y="8617520"/>
                </a:lnTo>
                <a:lnTo>
                  <a:pt x="0" y="0"/>
                </a:lnTo>
                <a:close/>
              </a:path>
            </a:pathLst>
          </a:custGeom>
          <a:blipFill>
            <a:blip r:embed="rId9"/>
            <a:stretch>
              <a:fillRect l="0" t="0" r="0" b="0"/>
            </a:stretch>
          </a:blipFill>
        </p:spPr>
      </p:sp>
      <p:sp>
        <p:nvSpPr>
          <p:cNvPr name="TextBox 6" id="6"/>
          <p:cNvSpPr txBox="true"/>
          <p:nvPr/>
        </p:nvSpPr>
        <p:spPr>
          <a:xfrm rot="0">
            <a:off x="445236" y="307780"/>
            <a:ext cx="6508246" cy="2428875"/>
          </a:xfrm>
          <a:prstGeom prst="rect">
            <a:avLst/>
          </a:prstGeom>
        </p:spPr>
        <p:txBody>
          <a:bodyPr anchor="t" rtlCol="false" tIns="0" lIns="0" bIns="0" rIns="0">
            <a:spAutoFit/>
          </a:bodyPr>
          <a:lstStyle/>
          <a:p>
            <a:pPr algn="ctr">
              <a:lnSpc>
                <a:spcPts val="6240"/>
              </a:lnSpc>
            </a:pPr>
            <a:r>
              <a:rPr lang="en-US" b="true" sz="5200">
                <a:solidFill>
                  <a:srgbClr val="314137"/>
                </a:solidFill>
                <a:latin typeface="Childos Arabic Bold"/>
                <a:ea typeface="Childos Arabic Bold"/>
                <a:cs typeface="Childos Arabic Bold"/>
                <a:sym typeface="Childos Arabic Bold"/>
              </a:rPr>
              <a:t>Relación entre emisiones de CO2 y la temperatura media</a:t>
            </a:r>
          </a:p>
        </p:txBody>
      </p:sp>
      <p:sp>
        <p:nvSpPr>
          <p:cNvPr name="TextBox 7" id="7"/>
          <p:cNvSpPr txBox="true"/>
          <p:nvPr/>
        </p:nvSpPr>
        <p:spPr>
          <a:xfrm rot="0">
            <a:off x="1028700" y="3451463"/>
            <a:ext cx="5075268" cy="253365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Por medio de la regresión lineal simple podemos ver que no existen una relación tan fuerte entre las emisiones de C02 y la temperatura media (0.012), lo cual nos indica que hay otros factores que intervienen en que la temperatura media aumente.</a:t>
            </a:r>
          </a:p>
        </p:txBody>
      </p:sp>
      <p:sp>
        <p:nvSpPr>
          <p:cNvPr name="TextBox 8" id="8"/>
          <p:cNvSpPr txBox="true"/>
          <p:nvPr/>
        </p:nvSpPr>
        <p:spPr>
          <a:xfrm rot="0">
            <a:off x="1545716" y="6699488"/>
            <a:ext cx="5113680" cy="2171700"/>
          </a:xfrm>
          <a:prstGeom prst="rect">
            <a:avLst/>
          </a:prstGeom>
        </p:spPr>
        <p:txBody>
          <a:bodyPr anchor="t" rtlCol="false" tIns="0" lIns="0" bIns="0" rIns="0">
            <a:spAutoFit/>
          </a:bodyPr>
          <a:lstStyle/>
          <a:p>
            <a:pPr algn="ctr">
              <a:lnSpc>
                <a:spcPts val="2879"/>
              </a:lnSpc>
              <a:spcBef>
                <a:spcPct val="0"/>
              </a:spcBef>
            </a:pPr>
            <a:r>
              <a:rPr lang="en-US" sz="2400">
                <a:solidFill>
                  <a:srgbClr val="314137"/>
                </a:solidFill>
                <a:latin typeface="Lato"/>
                <a:ea typeface="Lato"/>
                <a:cs typeface="Lato"/>
                <a:sym typeface="Lato"/>
              </a:rPr>
              <a:t>Aunque podría existir una muy muy muuuyy ligera elevación positiva nuestra variable “emisiones de CO2" explica el 0.015% de la variabilidad de nuestra variable ”Temperatura media”.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795306" y="8486090"/>
            <a:ext cx="17762650" cy="3879500"/>
          </a:xfrm>
          <a:custGeom>
            <a:avLst/>
            <a:gdLst/>
            <a:ahLst/>
            <a:cxnLst/>
            <a:rect r="r" b="b" t="t" l="l"/>
            <a:pathLst>
              <a:path h="3879500" w="17762650">
                <a:moveTo>
                  <a:pt x="0" y="0"/>
                </a:moveTo>
                <a:lnTo>
                  <a:pt x="17762650" y="0"/>
                </a:lnTo>
                <a:lnTo>
                  <a:pt x="17762650" y="3879500"/>
                </a:lnTo>
                <a:lnTo>
                  <a:pt x="0" y="3879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500154" y="-1325762"/>
            <a:ext cx="14936050" cy="5037000"/>
          </a:xfrm>
          <a:custGeom>
            <a:avLst/>
            <a:gdLst/>
            <a:ahLst/>
            <a:cxnLst/>
            <a:rect r="r" b="b" t="t" l="l"/>
            <a:pathLst>
              <a:path h="5037000" w="14936050">
                <a:moveTo>
                  <a:pt x="0" y="0"/>
                </a:moveTo>
                <a:lnTo>
                  <a:pt x="14936050" y="0"/>
                </a:lnTo>
                <a:lnTo>
                  <a:pt x="14936050" y="5037000"/>
                </a:lnTo>
                <a:lnTo>
                  <a:pt x="0" y="5037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9696"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116256" y="924570"/>
            <a:ext cx="10934178" cy="8512514"/>
          </a:xfrm>
          <a:custGeom>
            <a:avLst/>
            <a:gdLst/>
            <a:ahLst/>
            <a:cxnLst/>
            <a:rect r="r" b="b" t="t" l="l"/>
            <a:pathLst>
              <a:path h="8512514" w="10934178">
                <a:moveTo>
                  <a:pt x="0" y="0"/>
                </a:moveTo>
                <a:lnTo>
                  <a:pt x="10934178" y="0"/>
                </a:lnTo>
                <a:lnTo>
                  <a:pt x="10934178" y="8512514"/>
                </a:lnTo>
                <a:lnTo>
                  <a:pt x="0" y="8512514"/>
                </a:lnTo>
                <a:lnTo>
                  <a:pt x="0" y="0"/>
                </a:lnTo>
                <a:close/>
              </a:path>
            </a:pathLst>
          </a:custGeom>
          <a:blipFill>
            <a:blip r:embed="rId9"/>
            <a:stretch>
              <a:fillRect l="0" t="0" r="0" b="0"/>
            </a:stretch>
          </a:blipFill>
        </p:spPr>
      </p:sp>
      <p:sp>
        <p:nvSpPr>
          <p:cNvPr name="TextBox 6" id="6"/>
          <p:cNvSpPr txBox="true"/>
          <p:nvPr/>
        </p:nvSpPr>
        <p:spPr>
          <a:xfrm rot="0">
            <a:off x="608010" y="310710"/>
            <a:ext cx="6508246" cy="3219450"/>
          </a:xfrm>
          <a:prstGeom prst="rect">
            <a:avLst/>
          </a:prstGeom>
        </p:spPr>
        <p:txBody>
          <a:bodyPr anchor="t" rtlCol="false" tIns="0" lIns="0" bIns="0" rIns="0">
            <a:spAutoFit/>
          </a:bodyPr>
          <a:lstStyle/>
          <a:p>
            <a:pPr algn="ctr">
              <a:lnSpc>
                <a:spcPts val="6240"/>
              </a:lnSpc>
            </a:pPr>
            <a:r>
              <a:rPr lang="en-US" b="true" sz="5200">
                <a:solidFill>
                  <a:srgbClr val="314137"/>
                </a:solidFill>
                <a:latin typeface="Childos Arabic Bold"/>
                <a:ea typeface="Childos Arabic Bold"/>
                <a:cs typeface="Childos Arabic Bold"/>
                <a:sym typeface="Childos Arabic Bold"/>
              </a:rPr>
              <a:t>Relación entre temperatura media y eventos climáticos extremos</a:t>
            </a:r>
          </a:p>
        </p:txBody>
      </p:sp>
      <p:sp>
        <p:nvSpPr>
          <p:cNvPr name="TextBox 7" id="7"/>
          <p:cNvSpPr txBox="true"/>
          <p:nvPr/>
        </p:nvSpPr>
        <p:spPr>
          <a:xfrm rot="0">
            <a:off x="1545716" y="4015935"/>
            <a:ext cx="5075268" cy="253365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Por medio de la regresión lineal simple podemos ver que no existen una relación tan fuerte entre la temperatura media y los eventos climáticos extremos (0.034), lo cual nos indica que hay otros factores que intervienen en estos eventos.</a:t>
            </a:r>
          </a:p>
        </p:txBody>
      </p:sp>
      <p:sp>
        <p:nvSpPr>
          <p:cNvPr name="TextBox 8" id="8"/>
          <p:cNvSpPr txBox="true"/>
          <p:nvPr/>
        </p:nvSpPr>
        <p:spPr>
          <a:xfrm rot="0">
            <a:off x="1545716" y="7400240"/>
            <a:ext cx="5113680" cy="2171700"/>
          </a:xfrm>
          <a:prstGeom prst="rect">
            <a:avLst/>
          </a:prstGeom>
        </p:spPr>
        <p:txBody>
          <a:bodyPr anchor="t" rtlCol="false" tIns="0" lIns="0" bIns="0" rIns="0">
            <a:spAutoFit/>
          </a:bodyPr>
          <a:lstStyle/>
          <a:p>
            <a:pPr algn="ctr">
              <a:lnSpc>
                <a:spcPts val="2879"/>
              </a:lnSpc>
              <a:spcBef>
                <a:spcPct val="0"/>
              </a:spcBef>
            </a:pPr>
            <a:r>
              <a:rPr lang="en-US" sz="2400">
                <a:solidFill>
                  <a:srgbClr val="314137"/>
                </a:solidFill>
                <a:latin typeface="Lato"/>
                <a:ea typeface="Lato"/>
                <a:cs typeface="Lato"/>
                <a:sym typeface="Lato"/>
              </a:rPr>
              <a:t>Aunque existe una ligera elevación positiva, nuestra variable “temperatura media" explica solo el 0.12% de la variabilidad de nuestra variable ”Eventos climáticos extremos”.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2281908" y="8811260"/>
            <a:ext cx="14392450" cy="2253600"/>
            <a:chOff x="0" y="0"/>
            <a:chExt cx="19189933" cy="3004800"/>
          </a:xfrm>
        </p:grpSpPr>
        <p:sp>
          <p:nvSpPr>
            <p:cNvPr name="Freeform 3" id="3"/>
            <p:cNvSpPr/>
            <p:nvPr/>
          </p:nvSpPr>
          <p:spPr>
            <a:xfrm flipH="false" flipV="false" rot="0">
              <a:off x="-1654937" y="-11938"/>
              <a:ext cx="22509098" cy="3166364"/>
            </a:xfrm>
            <a:custGeom>
              <a:avLst/>
              <a:gdLst/>
              <a:ahLst/>
              <a:cxnLst/>
              <a:rect r="r" b="b" t="t" l="l"/>
              <a:pathLst>
                <a:path h="3166364" w="22509098">
                  <a:moveTo>
                    <a:pt x="2192274" y="2863469"/>
                  </a:moveTo>
                  <a:cubicBezTo>
                    <a:pt x="0" y="2560574"/>
                    <a:pt x="5148834" y="1090930"/>
                    <a:pt x="6590919" y="860298"/>
                  </a:cubicBezTo>
                  <a:cubicBezTo>
                    <a:pt x="8033004" y="629666"/>
                    <a:pt x="9468231" y="1621028"/>
                    <a:pt x="10844911" y="1479804"/>
                  </a:cubicBezTo>
                  <a:cubicBezTo>
                    <a:pt x="12221591" y="1338580"/>
                    <a:pt x="13818489" y="27432"/>
                    <a:pt x="14851125" y="13716"/>
                  </a:cubicBezTo>
                  <a:cubicBezTo>
                    <a:pt x="15883762" y="0"/>
                    <a:pt x="16386174" y="1214882"/>
                    <a:pt x="17040097" y="1397254"/>
                  </a:cubicBezTo>
                  <a:cubicBezTo>
                    <a:pt x="17694020" y="1579626"/>
                    <a:pt x="18323940" y="894715"/>
                    <a:pt x="18774790" y="1108075"/>
                  </a:cubicBezTo>
                  <a:cubicBezTo>
                    <a:pt x="19225640" y="1321435"/>
                    <a:pt x="22509098" y="2385060"/>
                    <a:pt x="19745324" y="2677541"/>
                  </a:cubicBezTo>
                  <a:cubicBezTo>
                    <a:pt x="16981550" y="2970022"/>
                    <a:pt x="4384675" y="3166364"/>
                    <a:pt x="2192274" y="2863469"/>
                  </a:cubicBezTo>
                  <a:close/>
                </a:path>
              </a:pathLst>
            </a:custGeom>
            <a:solidFill>
              <a:srgbClr val="FFFFFF">
                <a:alpha val="20392"/>
              </a:srgbClr>
            </a:solidFill>
          </p:spPr>
        </p:sp>
      </p:grpSp>
      <p:sp>
        <p:nvSpPr>
          <p:cNvPr name="Freeform 4" id="4"/>
          <p:cNvSpPr/>
          <p:nvPr/>
        </p:nvSpPr>
        <p:spPr>
          <a:xfrm flipH="false" flipV="false" rot="0">
            <a:off x="7953628" y="-858590"/>
            <a:ext cx="12414500" cy="5150000"/>
          </a:xfrm>
          <a:custGeom>
            <a:avLst/>
            <a:gdLst/>
            <a:ahLst/>
            <a:cxnLst/>
            <a:rect r="r" b="b" t="t" l="l"/>
            <a:pathLst>
              <a:path h="5150000" w="12414500">
                <a:moveTo>
                  <a:pt x="0" y="0"/>
                </a:moveTo>
                <a:lnTo>
                  <a:pt x="12414500" y="0"/>
                </a:lnTo>
                <a:lnTo>
                  <a:pt x="12414500" y="5150000"/>
                </a:lnTo>
                <a:lnTo>
                  <a:pt x="0" y="515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84021" y="433723"/>
            <a:ext cx="11737350" cy="1952625"/>
          </a:xfrm>
          <a:prstGeom prst="rect">
            <a:avLst/>
          </a:prstGeom>
        </p:spPr>
        <p:txBody>
          <a:bodyPr anchor="t" rtlCol="false" tIns="0" lIns="0" bIns="0" rIns="0">
            <a:spAutoFit/>
          </a:bodyPr>
          <a:lstStyle/>
          <a:p>
            <a:pPr algn="ctr">
              <a:lnSpc>
                <a:spcPts val="14400"/>
              </a:lnSpc>
            </a:pPr>
            <a:r>
              <a:rPr lang="en-US" b="true" sz="12000">
                <a:solidFill>
                  <a:srgbClr val="314137"/>
                </a:solidFill>
                <a:latin typeface="Childos Arabic Bold"/>
                <a:ea typeface="Childos Arabic Bold"/>
                <a:cs typeface="Childos Arabic Bold"/>
                <a:sym typeface="Childos Arabic Bold"/>
              </a:rPr>
              <a:t>Introducción</a:t>
            </a:r>
          </a:p>
        </p:txBody>
      </p:sp>
      <p:sp>
        <p:nvSpPr>
          <p:cNvPr name="Freeform 6" id="6"/>
          <p:cNvSpPr/>
          <p:nvPr/>
        </p:nvSpPr>
        <p:spPr>
          <a:xfrm flipH="false" flipV="false" rot="0">
            <a:off x="13823274" y="4129696"/>
            <a:ext cx="4464706" cy="6157290"/>
          </a:xfrm>
          <a:custGeom>
            <a:avLst/>
            <a:gdLst/>
            <a:ahLst/>
            <a:cxnLst/>
            <a:rect r="r" b="b" t="t" l="l"/>
            <a:pathLst>
              <a:path h="6157290" w="4464706">
                <a:moveTo>
                  <a:pt x="0" y="0"/>
                </a:moveTo>
                <a:lnTo>
                  <a:pt x="4464706" y="0"/>
                </a:lnTo>
                <a:lnTo>
                  <a:pt x="4464706" y="6157290"/>
                </a:lnTo>
                <a:lnTo>
                  <a:pt x="0" y="6157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184021" y="3000375"/>
            <a:ext cx="11565448" cy="6257925"/>
          </a:xfrm>
          <a:prstGeom prst="rect">
            <a:avLst/>
          </a:prstGeom>
        </p:spPr>
        <p:txBody>
          <a:bodyPr anchor="t" rtlCol="false" tIns="0" lIns="0" bIns="0" rIns="0">
            <a:spAutoFit/>
          </a:bodyPr>
          <a:lstStyle/>
          <a:p>
            <a:pPr algn="ctr">
              <a:lnSpc>
                <a:spcPts val="4199"/>
              </a:lnSpc>
            </a:pPr>
            <a:r>
              <a:rPr lang="en-US" sz="3499">
                <a:solidFill>
                  <a:srgbClr val="314137"/>
                </a:solidFill>
                <a:latin typeface="Childos Arabic"/>
                <a:ea typeface="Childos Arabic"/>
                <a:cs typeface="Childos Arabic"/>
                <a:sym typeface="Childos Arabic"/>
              </a:rPr>
              <a:t>El cambio climático es una problemática actual que nos concierne a todos, muchos son los factores involucrados en esta problemática como las emisiones de co2 y otros gases y las múltiples actividades realizadas día a día por el ser humano, industrias, etc.</a:t>
            </a:r>
          </a:p>
          <a:p>
            <a:pPr algn="ctr">
              <a:lnSpc>
                <a:spcPts val="4079"/>
              </a:lnSpc>
            </a:pPr>
            <a:r>
              <a:rPr lang="en-US" sz="3399">
                <a:solidFill>
                  <a:srgbClr val="314137"/>
                </a:solidFill>
                <a:latin typeface="Childos Arabic"/>
                <a:ea typeface="Childos Arabic"/>
                <a:cs typeface="Childos Arabic"/>
                <a:sym typeface="Childos Arabic"/>
              </a:rPr>
              <a:t>Además, esta problemática trae consigo muchas consecuencias que ya hemos estado viviendo a lo largo de los últimos años, como eventos climáticos extremos, aumento del nivel mar, cambios drásticos de temperatura, entre otros.</a:t>
            </a:r>
          </a:p>
          <a:p>
            <a:pPr algn="ctr">
              <a:lnSpc>
                <a:spcPts val="4079"/>
              </a:lnSpc>
            </a:pPr>
            <a:r>
              <a:rPr lang="en-US" sz="3399">
                <a:solidFill>
                  <a:srgbClr val="314137"/>
                </a:solidFill>
                <a:latin typeface="Childos Arabic"/>
                <a:ea typeface="Childos Arabic"/>
                <a:cs typeface="Childos Arabic"/>
                <a:sym typeface="Childos Arabic"/>
              </a:rPr>
              <a:t>Es por eso que analizaremos los factores y consecuencias del cambio climático y como estos se relacionan de manera positiva o negativa.</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795306" y="8486090"/>
            <a:ext cx="17762650" cy="3879500"/>
          </a:xfrm>
          <a:custGeom>
            <a:avLst/>
            <a:gdLst/>
            <a:ahLst/>
            <a:cxnLst/>
            <a:rect r="r" b="b" t="t" l="l"/>
            <a:pathLst>
              <a:path h="3879500" w="17762650">
                <a:moveTo>
                  <a:pt x="0" y="0"/>
                </a:moveTo>
                <a:lnTo>
                  <a:pt x="17762650" y="0"/>
                </a:lnTo>
                <a:lnTo>
                  <a:pt x="17762650" y="3879500"/>
                </a:lnTo>
                <a:lnTo>
                  <a:pt x="0" y="3879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500154" y="-1325762"/>
            <a:ext cx="14936050" cy="5037000"/>
          </a:xfrm>
          <a:custGeom>
            <a:avLst/>
            <a:gdLst/>
            <a:ahLst/>
            <a:cxnLst/>
            <a:rect r="r" b="b" t="t" l="l"/>
            <a:pathLst>
              <a:path h="5037000" w="14936050">
                <a:moveTo>
                  <a:pt x="0" y="0"/>
                </a:moveTo>
                <a:lnTo>
                  <a:pt x="14936050" y="0"/>
                </a:lnTo>
                <a:lnTo>
                  <a:pt x="14936050" y="5037000"/>
                </a:lnTo>
                <a:lnTo>
                  <a:pt x="0" y="5037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9696"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116256" y="1192738"/>
            <a:ext cx="10863378" cy="8514539"/>
          </a:xfrm>
          <a:custGeom>
            <a:avLst/>
            <a:gdLst/>
            <a:ahLst/>
            <a:cxnLst/>
            <a:rect r="r" b="b" t="t" l="l"/>
            <a:pathLst>
              <a:path h="8514539" w="10863378">
                <a:moveTo>
                  <a:pt x="0" y="0"/>
                </a:moveTo>
                <a:lnTo>
                  <a:pt x="10863378" y="0"/>
                </a:lnTo>
                <a:lnTo>
                  <a:pt x="10863378" y="8514539"/>
                </a:lnTo>
                <a:lnTo>
                  <a:pt x="0" y="8514539"/>
                </a:lnTo>
                <a:lnTo>
                  <a:pt x="0" y="0"/>
                </a:lnTo>
                <a:close/>
              </a:path>
            </a:pathLst>
          </a:custGeom>
          <a:blipFill>
            <a:blip r:embed="rId9"/>
            <a:stretch>
              <a:fillRect l="0" t="0" r="0" b="0"/>
            </a:stretch>
          </a:blipFill>
        </p:spPr>
      </p:sp>
      <p:sp>
        <p:nvSpPr>
          <p:cNvPr name="TextBox 6" id="6"/>
          <p:cNvSpPr txBox="true"/>
          <p:nvPr/>
        </p:nvSpPr>
        <p:spPr>
          <a:xfrm rot="0">
            <a:off x="608010" y="310710"/>
            <a:ext cx="6508246" cy="3219450"/>
          </a:xfrm>
          <a:prstGeom prst="rect">
            <a:avLst/>
          </a:prstGeom>
        </p:spPr>
        <p:txBody>
          <a:bodyPr anchor="t" rtlCol="false" tIns="0" lIns="0" bIns="0" rIns="0">
            <a:spAutoFit/>
          </a:bodyPr>
          <a:lstStyle/>
          <a:p>
            <a:pPr algn="ctr">
              <a:lnSpc>
                <a:spcPts val="6240"/>
              </a:lnSpc>
            </a:pPr>
            <a:r>
              <a:rPr lang="en-US" b="true" sz="5200">
                <a:solidFill>
                  <a:srgbClr val="314137"/>
                </a:solidFill>
                <a:latin typeface="Childos Arabic Bold"/>
                <a:ea typeface="Childos Arabic Bold"/>
                <a:cs typeface="Childos Arabic Bold"/>
                <a:sym typeface="Childos Arabic Bold"/>
              </a:rPr>
              <a:t>Relación entre temperatura media y aumento del nivel del mar</a:t>
            </a:r>
          </a:p>
        </p:txBody>
      </p:sp>
      <p:sp>
        <p:nvSpPr>
          <p:cNvPr name="TextBox 7" id="7"/>
          <p:cNvSpPr txBox="true"/>
          <p:nvPr/>
        </p:nvSpPr>
        <p:spPr>
          <a:xfrm rot="0">
            <a:off x="1545716" y="4015935"/>
            <a:ext cx="5075268" cy="289560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Por medio de la regresión lineal simple podemos ver que no existen una relación tan fuerte entre la temperatura media y el aumento del nivel del mar (0.059), lo cual nos indica que hay otros factores que intervienen en el aumento del nivel del mar.</a:t>
            </a:r>
          </a:p>
        </p:txBody>
      </p:sp>
      <p:sp>
        <p:nvSpPr>
          <p:cNvPr name="TextBox 8" id="8"/>
          <p:cNvSpPr txBox="true"/>
          <p:nvPr/>
        </p:nvSpPr>
        <p:spPr>
          <a:xfrm rot="0">
            <a:off x="1545716" y="7400240"/>
            <a:ext cx="5113680" cy="1809750"/>
          </a:xfrm>
          <a:prstGeom prst="rect">
            <a:avLst/>
          </a:prstGeom>
        </p:spPr>
        <p:txBody>
          <a:bodyPr anchor="t" rtlCol="false" tIns="0" lIns="0" bIns="0" rIns="0">
            <a:spAutoFit/>
          </a:bodyPr>
          <a:lstStyle/>
          <a:p>
            <a:pPr algn="ctr">
              <a:lnSpc>
                <a:spcPts val="2879"/>
              </a:lnSpc>
              <a:spcBef>
                <a:spcPct val="0"/>
              </a:spcBef>
            </a:pPr>
            <a:r>
              <a:rPr lang="en-US" sz="2400">
                <a:solidFill>
                  <a:srgbClr val="314137"/>
                </a:solidFill>
                <a:latin typeface="Lato"/>
                <a:ea typeface="Lato"/>
                <a:cs typeface="Lato"/>
                <a:sym typeface="Lato"/>
              </a:rPr>
              <a:t>Aunque existe una ligera elevación positiva, nuestra variable “temperatura media" explica solo el 0.34% de la variabilidad de nuestra variable ”Aumento del nivel del mar”.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795306" y="8486090"/>
            <a:ext cx="17762650" cy="3879500"/>
          </a:xfrm>
          <a:custGeom>
            <a:avLst/>
            <a:gdLst/>
            <a:ahLst/>
            <a:cxnLst/>
            <a:rect r="r" b="b" t="t" l="l"/>
            <a:pathLst>
              <a:path h="3879500" w="17762650">
                <a:moveTo>
                  <a:pt x="0" y="0"/>
                </a:moveTo>
                <a:lnTo>
                  <a:pt x="17762650" y="0"/>
                </a:lnTo>
                <a:lnTo>
                  <a:pt x="17762650" y="3879500"/>
                </a:lnTo>
                <a:lnTo>
                  <a:pt x="0" y="3879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500154" y="-1325762"/>
            <a:ext cx="14936050" cy="5037000"/>
          </a:xfrm>
          <a:custGeom>
            <a:avLst/>
            <a:gdLst/>
            <a:ahLst/>
            <a:cxnLst/>
            <a:rect r="r" b="b" t="t" l="l"/>
            <a:pathLst>
              <a:path h="5037000" w="14936050">
                <a:moveTo>
                  <a:pt x="0" y="0"/>
                </a:moveTo>
                <a:lnTo>
                  <a:pt x="14936050" y="0"/>
                </a:lnTo>
                <a:lnTo>
                  <a:pt x="14936050" y="5037000"/>
                </a:lnTo>
                <a:lnTo>
                  <a:pt x="0" y="5037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9696"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116256" y="1274134"/>
            <a:ext cx="10816379" cy="8017252"/>
          </a:xfrm>
          <a:custGeom>
            <a:avLst/>
            <a:gdLst/>
            <a:ahLst/>
            <a:cxnLst/>
            <a:rect r="r" b="b" t="t" l="l"/>
            <a:pathLst>
              <a:path h="8017252" w="10816379">
                <a:moveTo>
                  <a:pt x="0" y="0"/>
                </a:moveTo>
                <a:lnTo>
                  <a:pt x="10816379" y="0"/>
                </a:lnTo>
                <a:lnTo>
                  <a:pt x="10816379" y="8017252"/>
                </a:lnTo>
                <a:lnTo>
                  <a:pt x="0" y="8017252"/>
                </a:lnTo>
                <a:lnTo>
                  <a:pt x="0" y="0"/>
                </a:lnTo>
                <a:close/>
              </a:path>
            </a:pathLst>
          </a:custGeom>
          <a:blipFill>
            <a:blip r:embed="rId9"/>
            <a:stretch>
              <a:fillRect l="0" t="0" r="0" b="0"/>
            </a:stretch>
          </a:blipFill>
        </p:spPr>
      </p:sp>
      <p:sp>
        <p:nvSpPr>
          <p:cNvPr name="TextBox 6" id="6"/>
          <p:cNvSpPr txBox="true"/>
          <p:nvPr/>
        </p:nvSpPr>
        <p:spPr>
          <a:xfrm rot="0">
            <a:off x="608010" y="310710"/>
            <a:ext cx="6508246" cy="3219450"/>
          </a:xfrm>
          <a:prstGeom prst="rect">
            <a:avLst/>
          </a:prstGeom>
        </p:spPr>
        <p:txBody>
          <a:bodyPr anchor="t" rtlCol="false" tIns="0" lIns="0" bIns="0" rIns="0">
            <a:spAutoFit/>
          </a:bodyPr>
          <a:lstStyle/>
          <a:p>
            <a:pPr algn="ctr">
              <a:lnSpc>
                <a:spcPts val="6240"/>
              </a:lnSpc>
            </a:pPr>
            <a:r>
              <a:rPr lang="en-US" b="true" sz="5200">
                <a:solidFill>
                  <a:srgbClr val="314137"/>
                </a:solidFill>
                <a:latin typeface="Childos Arabic Bold"/>
                <a:ea typeface="Childos Arabic Bold"/>
                <a:cs typeface="Childos Arabic Bold"/>
                <a:sym typeface="Childos Arabic Bold"/>
              </a:rPr>
              <a:t>Relación entre el consumo de energía renovable y la temperatura media</a:t>
            </a:r>
          </a:p>
        </p:txBody>
      </p:sp>
      <p:sp>
        <p:nvSpPr>
          <p:cNvPr name="TextBox 7" id="7"/>
          <p:cNvSpPr txBox="true"/>
          <p:nvPr/>
        </p:nvSpPr>
        <p:spPr>
          <a:xfrm rot="0">
            <a:off x="1545716" y="4015935"/>
            <a:ext cx="5075268" cy="289560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Por medio de la regresión lineal simple podemos ver que existe una relación negativa entre el consumo de energía renovable y la temperatura media (-0.065), lo cual nos indica que hay otros factores que intervienen en la disminución de la temperatura media.</a:t>
            </a:r>
          </a:p>
        </p:txBody>
      </p:sp>
      <p:sp>
        <p:nvSpPr>
          <p:cNvPr name="TextBox 8" id="8"/>
          <p:cNvSpPr txBox="true"/>
          <p:nvPr/>
        </p:nvSpPr>
        <p:spPr>
          <a:xfrm rot="0">
            <a:off x="1545716" y="7400240"/>
            <a:ext cx="5113680" cy="1809750"/>
          </a:xfrm>
          <a:prstGeom prst="rect">
            <a:avLst/>
          </a:prstGeom>
        </p:spPr>
        <p:txBody>
          <a:bodyPr anchor="t" rtlCol="false" tIns="0" lIns="0" bIns="0" rIns="0">
            <a:spAutoFit/>
          </a:bodyPr>
          <a:lstStyle/>
          <a:p>
            <a:pPr algn="ctr">
              <a:lnSpc>
                <a:spcPts val="2879"/>
              </a:lnSpc>
              <a:spcBef>
                <a:spcPct val="0"/>
              </a:spcBef>
            </a:pPr>
            <a:r>
              <a:rPr lang="en-US" sz="2400">
                <a:solidFill>
                  <a:srgbClr val="314137"/>
                </a:solidFill>
                <a:latin typeface="Lato"/>
                <a:ea typeface="Lato"/>
                <a:cs typeface="Lato"/>
                <a:sym typeface="Lato"/>
              </a:rPr>
              <a:t>Aunque existe una ligera inclinación negativa, nuestra variable “energía renovable (%)" explica solo el 0.42% de la variabilidad de nuestra variable ”temperatura media”.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795306" y="8486090"/>
            <a:ext cx="17762650" cy="3879500"/>
          </a:xfrm>
          <a:custGeom>
            <a:avLst/>
            <a:gdLst/>
            <a:ahLst/>
            <a:cxnLst/>
            <a:rect r="r" b="b" t="t" l="l"/>
            <a:pathLst>
              <a:path h="3879500" w="17762650">
                <a:moveTo>
                  <a:pt x="0" y="0"/>
                </a:moveTo>
                <a:lnTo>
                  <a:pt x="17762650" y="0"/>
                </a:lnTo>
                <a:lnTo>
                  <a:pt x="17762650" y="3879500"/>
                </a:lnTo>
                <a:lnTo>
                  <a:pt x="0" y="3879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500154" y="-1325762"/>
            <a:ext cx="14936050" cy="5037000"/>
          </a:xfrm>
          <a:custGeom>
            <a:avLst/>
            <a:gdLst/>
            <a:ahLst/>
            <a:cxnLst/>
            <a:rect r="r" b="b" t="t" l="l"/>
            <a:pathLst>
              <a:path h="5037000" w="14936050">
                <a:moveTo>
                  <a:pt x="0" y="0"/>
                </a:moveTo>
                <a:lnTo>
                  <a:pt x="14936050" y="0"/>
                </a:lnTo>
                <a:lnTo>
                  <a:pt x="14936050" y="5037000"/>
                </a:lnTo>
                <a:lnTo>
                  <a:pt x="0" y="5037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9696"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116256" y="1337949"/>
            <a:ext cx="10847970" cy="8251571"/>
          </a:xfrm>
          <a:custGeom>
            <a:avLst/>
            <a:gdLst/>
            <a:ahLst/>
            <a:cxnLst/>
            <a:rect r="r" b="b" t="t" l="l"/>
            <a:pathLst>
              <a:path h="8251571" w="10847970">
                <a:moveTo>
                  <a:pt x="0" y="0"/>
                </a:moveTo>
                <a:lnTo>
                  <a:pt x="10847970" y="0"/>
                </a:lnTo>
                <a:lnTo>
                  <a:pt x="10847970" y="8251571"/>
                </a:lnTo>
                <a:lnTo>
                  <a:pt x="0" y="8251571"/>
                </a:lnTo>
                <a:lnTo>
                  <a:pt x="0" y="0"/>
                </a:lnTo>
                <a:close/>
              </a:path>
            </a:pathLst>
          </a:custGeom>
          <a:blipFill>
            <a:blip r:embed="rId9"/>
            <a:stretch>
              <a:fillRect l="0" t="0" r="0" b="0"/>
            </a:stretch>
          </a:blipFill>
        </p:spPr>
      </p:sp>
      <p:sp>
        <p:nvSpPr>
          <p:cNvPr name="TextBox 6" id="6"/>
          <p:cNvSpPr txBox="true"/>
          <p:nvPr/>
        </p:nvSpPr>
        <p:spPr>
          <a:xfrm rot="0">
            <a:off x="608010" y="739335"/>
            <a:ext cx="6508246" cy="2428875"/>
          </a:xfrm>
          <a:prstGeom prst="rect">
            <a:avLst/>
          </a:prstGeom>
        </p:spPr>
        <p:txBody>
          <a:bodyPr anchor="t" rtlCol="false" tIns="0" lIns="0" bIns="0" rIns="0">
            <a:spAutoFit/>
          </a:bodyPr>
          <a:lstStyle/>
          <a:p>
            <a:pPr algn="ctr">
              <a:lnSpc>
                <a:spcPts val="6240"/>
              </a:lnSpc>
            </a:pPr>
            <a:r>
              <a:rPr lang="en-US" b="true" sz="5200">
                <a:solidFill>
                  <a:srgbClr val="314137"/>
                </a:solidFill>
                <a:latin typeface="Childos Arabic Bold"/>
                <a:ea typeface="Childos Arabic Bold"/>
                <a:cs typeface="Childos Arabic Bold"/>
                <a:sym typeface="Childos Arabic Bold"/>
              </a:rPr>
              <a:t>Relación entre el área forestal y la temperatura media</a:t>
            </a:r>
          </a:p>
        </p:txBody>
      </p:sp>
      <p:sp>
        <p:nvSpPr>
          <p:cNvPr name="TextBox 7" id="7"/>
          <p:cNvSpPr txBox="true"/>
          <p:nvPr/>
        </p:nvSpPr>
        <p:spPr>
          <a:xfrm rot="0">
            <a:off x="1545716" y="4015935"/>
            <a:ext cx="5075268" cy="2895600"/>
          </a:xfrm>
          <a:prstGeom prst="rect">
            <a:avLst/>
          </a:prstGeom>
        </p:spPr>
        <p:txBody>
          <a:bodyPr anchor="t" rtlCol="false" tIns="0" lIns="0" bIns="0" rIns="0">
            <a:spAutoFit/>
          </a:bodyPr>
          <a:lstStyle/>
          <a:p>
            <a:pPr algn="ctr">
              <a:lnSpc>
                <a:spcPts val="2879"/>
              </a:lnSpc>
            </a:pPr>
            <a:r>
              <a:rPr lang="en-US" sz="2400">
                <a:solidFill>
                  <a:srgbClr val="314137"/>
                </a:solidFill>
                <a:latin typeface="Lato"/>
                <a:ea typeface="Lato"/>
                <a:cs typeface="Lato"/>
                <a:sym typeface="Lato"/>
              </a:rPr>
              <a:t>Por medio de la regresión lineal simple podemos ver que existe una relación negativa entre el porcentaje de área forestal y la temperatura media (-0.017), lo cual nos indica que hay otros factores que intervienen en la disminución de la temperatura media.</a:t>
            </a:r>
          </a:p>
        </p:txBody>
      </p:sp>
      <p:sp>
        <p:nvSpPr>
          <p:cNvPr name="TextBox 8" id="8"/>
          <p:cNvSpPr txBox="true"/>
          <p:nvPr/>
        </p:nvSpPr>
        <p:spPr>
          <a:xfrm rot="0">
            <a:off x="1545716" y="7400240"/>
            <a:ext cx="5113680" cy="1809750"/>
          </a:xfrm>
          <a:prstGeom prst="rect">
            <a:avLst/>
          </a:prstGeom>
        </p:spPr>
        <p:txBody>
          <a:bodyPr anchor="t" rtlCol="false" tIns="0" lIns="0" bIns="0" rIns="0">
            <a:spAutoFit/>
          </a:bodyPr>
          <a:lstStyle/>
          <a:p>
            <a:pPr algn="ctr">
              <a:lnSpc>
                <a:spcPts val="2879"/>
              </a:lnSpc>
              <a:spcBef>
                <a:spcPct val="0"/>
              </a:spcBef>
            </a:pPr>
            <a:r>
              <a:rPr lang="en-US" sz="2400">
                <a:solidFill>
                  <a:srgbClr val="314137"/>
                </a:solidFill>
                <a:latin typeface="Lato"/>
                <a:ea typeface="Lato"/>
                <a:cs typeface="Lato"/>
                <a:sym typeface="Lato"/>
              </a:rPr>
              <a:t>Aunque existe una muy ligera inclinación negativa, nuestra variable “área forestal (%)" explica solo el 0.028% de la variabilidad de nuestra variable ”temperatura media”.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795306" y="8486090"/>
            <a:ext cx="17762650" cy="3879500"/>
          </a:xfrm>
          <a:custGeom>
            <a:avLst/>
            <a:gdLst/>
            <a:ahLst/>
            <a:cxnLst/>
            <a:rect r="r" b="b" t="t" l="l"/>
            <a:pathLst>
              <a:path h="3879500" w="17762650">
                <a:moveTo>
                  <a:pt x="0" y="0"/>
                </a:moveTo>
                <a:lnTo>
                  <a:pt x="17762650" y="0"/>
                </a:lnTo>
                <a:lnTo>
                  <a:pt x="17762650" y="3879500"/>
                </a:lnTo>
                <a:lnTo>
                  <a:pt x="0" y="3879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500154" y="-1325762"/>
            <a:ext cx="14936050" cy="5037000"/>
          </a:xfrm>
          <a:custGeom>
            <a:avLst/>
            <a:gdLst/>
            <a:ahLst/>
            <a:cxnLst/>
            <a:rect r="r" b="b" t="t" l="l"/>
            <a:pathLst>
              <a:path h="5037000" w="14936050">
                <a:moveTo>
                  <a:pt x="0" y="0"/>
                </a:moveTo>
                <a:lnTo>
                  <a:pt x="14936050" y="0"/>
                </a:lnTo>
                <a:lnTo>
                  <a:pt x="14936050" y="5037000"/>
                </a:lnTo>
                <a:lnTo>
                  <a:pt x="0" y="5037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9696"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8086019" y="1427213"/>
            <a:ext cx="8986940" cy="7483786"/>
          </a:xfrm>
          <a:custGeom>
            <a:avLst/>
            <a:gdLst/>
            <a:ahLst/>
            <a:cxnLst/>
            <a:rect r="r" b="b" t="t" l="l"/>
            <a:pathLst>
              <a:path h="7483786" w="8986940">
                <a:moveTo>
                  <a:pt x="0" y="0"/>
                </a:moveTo>
                <a:lnTo>
                  <a:pt x="8986940" y="0"/>
                </a:lnTo>
                <a:lnTo>
                  <a:pt x="8986940" y="7483786"/>
                </a:lnTo>
                <a:lnTo>
                  <a:pt x="0" y="7483786"/>
                </a:lnTo>
                <a:lnTo>
                  <a:pt x="0" y="0"/>
                </a:lnTo>
                <a:close/>
              </a:path>
            </a:pathLst>
          </a:custGeom>
          <a:blipFill>
            <a:blip r:embed="rId9"/>
            <a:stretch>
              <a:fillRect l="0" t="0" r="0" b="0"/>
            </a:stretch>
          </a:blipFill>
        </p:spPr>
      </p:sp>
      <p:sp>
        <p:nvSpPr>
          <p:cNvPr name="TextBox 6" id="6"/>
          <p:cNvSpPr txBox="true"/>
          <p:nvPr/>
        </p:nvSpPr>
        <p:spPr>
          <a:xfrm rot="0">
            <a:off x="608010" y="739335"/>
            <a:ext cx="6508246" cy="1638300"/>
          </a:xfrm>
          <a:prstGeom prst="rect">
            <a:avLst/>
          </a:prstGeom>
        </p:spPr>
        <p:txBody>
          <a:bodyPr anchor="t" rtlCol="false" tIns="0" lIns="0" bIns="0" rIns="0">
            <a:spAutoFit/>
          </a:bodyPr>
          <a:lstStyle/>
          <a:p>
            <a:pPr algn="ctr">
              <a:lnSpc>
                <a:spcPts val="6240"/>
              </a:lnSpc>
            </a:pPr>
            <a:r>
              <a:rPr lang="en-US" b="true" sz="5200">
                <a:solidFill>
                  <a:srgbClr val="314137"/>
                </a:solidFill>
                <a:latin typeface="Childos Arabic Bold"/>
                <a:ea typeface="Childos Arabic Bold"/>
                <a:cs typeface="Childos Arabic Bold"/>
                <a:sym typeface="Childos Arabic Bold"/>
              </a:rPr>
              <a:t>Emisiones de CO2 y reforestación</a:t>
            </a:r>
          </a:p>
        </p:txBody>
      </p:sp>
      <p:sp>
        <p:nvSpPr>
          <p:cNvPr name="TextBox 7" id="7"/>
          <p:cNvSpPr txBox="true"/>
          <p:nvPr/>
        </p:nvSpPr>
        <p:spPr>
          <a:xfrm rot="0">
            <a:off x="608010" y="4015935"/>
            <a:ext cx="6508246" cy="3713159"/>
          </a:xfrm>
          <a:prstGeom prst="rect">
            <a:avLst/>
          </a:prstGeom>
        </p:spPr>
        <p:txBody>
          <a:bodyPr anchor="t" rtlCol="false" tIns="0" lIns="0" bIns="0" rIns="0">
            <a:spAutoFit/>
          </a:bodyPr>
          <a:lstStyle/>
          <a:p>
            <a:pPr algn="ctr">
              <a:lnSpc>
                <a:spcPts val="3693"/>
              </a:lnSpc>
            </a:pPr>
            <a:r>
              <a:rPr lang="en-US" sz="3077">
                <a:solidFill>
                  <a:srgbClr val="314137"/>
                </a:solidFill>
                <a:latin typeface="Lato"/>
                <a:ea typeface="Lato"/>
                <a:cs typeface="Lato"/>
                <a:sym typeface="Lato"/>
              </a:rPr>
              <a:t>Por medio del agrupamiento por K-Medias realizamos por medio del algoritmo las marcas de todos los CO y todas las reforestaciones iniciales</a:t>
            </a:r>
          </a:p>
          <a:p>
            <a:pPr algn="ctr">
              <a:lnSpc>
                <a:spcPts val="3693"/>
              </a:lnSpc>
            </a:pPr>
          </a:p>
          <a:p>
            <a:pPr algn="ctr">
              <a:lnSpc>
                <a:spcPts val="3693"/>
              </a:lnSpc>
            </a:pPr>
          </a:p>
          <a:p>
            <a:pPr algn="ctr">
              <a:lnSpc>
                <a:spcPts val="3693"/>
              </a:lnSpc>
            </a:pPr>
          </a:p>
          <a:p>
            <a:pPr algn="ctr">
              <a:lnSpc>
                <a:spcPts val="3693"/>
              </a:lnSpc>
            </a:pPr>
            <a:r>
              <a:rPr lang="en-US" sz="3077">
                <a:solidFill>
                  <a:srgbClr val="314137"/>
                </a:solidFill>
                <a:latin typeface="Lato"/>
                <a:ea typeface="Lato"/>
                <a:cs typeface="Lato"/>
                <a:sym typeface="Lato"/>
              </a:rPr>
              <a:t>Agrupamiento K-Media</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795306" y="8486090"/>
            <a:ext cx="17762650" cy="3879500"/>
          </a:xfrm>
          <a:custGeom>
            <a:avLst/>
            <a:gdLst/>
            <a:ahLst/>
            <a:cxnLst/>
            <a:rect r="r" b="b" t="t" l="l"/>
            <a:pathLst>
              <a:path h="3879500" w="17762650">
                <a:moveTo>
                  <a:pt x="0" y="0"/>
                </a:moveTo>
                <a:lnTo>
                  <a:pt x="17762650" y="0"/>
                </a:lnTo>
                <a:lnTo>
                  <a:pt x="17762650" y="3879500"/>
                </a:lnTo>
                <a:lnTo>
                  <a:pt x="0" y="3879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500154" y="-1325762"/>
            <a:ext cx="14936050" cy="5037000"/>
          </a:xfrm>
          <a:custGeom>
            <a:avLst/>
            <a:gdLst/>
            <a:ahLst/>
            <a:cxnLst/>
            <a:rect r="r" b="b" t="t" l="l"/>
            <a:pathLst>
              <a:path h="5037000" w="14936050">
                <a:moveTo>
                  <a:pt x="0" y="0"/>
                </a:moveTo>
                <a:lnTo>
                  <a:pt x="14936050" y="0"/>
                </a:lnTo>
                <a:lnTo>
                  <a:pt x="14936050" y="5037000"/>
                </a:lnTo>
                <a:lnTo>
                  <a:pt x="0" y="5037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9696"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092173" y="4054138"/>
            <a:ext cx="6815963" cy="5675926"/>
          </a:xfrm>
          <a:custGeom>
            <a:avLst/>
            <a:gdLst/>
            <a:ahLst/>
            <a:cxnLst/>
            <a:rect r="r" b="b" t="t" l="l"/>
            <a:pathLst>
              <a:path h="5675926" w="6815963">
                <a:moveTo>
                  <a:pt x="0" y="0"/>
                </a:moveTo>
                <a:lnTo>
                  <a:pt x="6815962" y="0"/>
                </a:lnTo>
                <a:lnTo>
                  <a:pt x="6815962" y="5675926"/>
                </a:lnTo>
                <a:lnTo>
                  <a:pt x="0" y="5675926"/>
                </a:lnTo>
                <a:lnTo>
                  <a:pt x="0" y="0"/>
                </a:lnTo>
                <a:close/>
              </a:path>
            </a:pathLst>
          </a:custGeom>
          <a:blipFill>
            <a:blip r:embed="rId9"/>
            <a:stretch>
              <a:fillRect l="0" t="0" r="0" b="0"/>
            </a:stretch>
          </a:blipFill>
        </p:spPr>
      </p:sp>
      <p:sp>
        <p:nvSpPr>
          <p:cNvPr name="Freeform 6" id="6"/>
          <p:cNvSpPr/>
          <p:nvPr/>
        </p:nvSpPr>
        <p:spPr>
          <a:xfrm flipH="false" flipV="false" rot="0">
            <a:off x="9982200" y="3848100"/>
            <a:ext cx="6815963" cy="5675926"/>
          </a:xfrm>
          <a:custGeom>
            <a:avLst/>
            <a:gdLst/>
            <a:ahLst/>
            <a:cxnLst/>
            <a:rect r="r" b="b" t="t" l="l"/>
            <a:pathLst>
              <a:path h="5675926" w="6815963">
                <a:moveTo>
                  <a:pt x="0" y="0"/>
                </a:moveTo>
                <a:lnTo>
                  <a:pt x="6815963" y="0"/>
                </a:lnTo>
                <a:lnTo>
                  <a:pt x="6815963" y="5675926"/>
                </a:lnTo>
                <a:lnTo>
                  <a:pt x="0" y="5675926"/>
                </a:lnTo>
                <a:lnTo>
                  <a:pt x="0" y="0"/>
                </a:lnTo>
                <a:close/>
              </a:path>
            </a:pathLst>
          </a:custGeom>
          <a:blipFill>
            <a:blip r:embed="rId10"/>
            <a:stretch>
              <a:fillRect l="0" t="0" r="0" b="0"/>
            </a:stretch>
          </a:blipFill>
        </p:spPr>
      </p:sp>
      <p:sp>
        <p:nvSpPr>
          <p:cNvPr name="TextBox 7" id="7"/>
          <p:cNvSpPr txBox="true"/>
          <p:nvPr/>
        </p:nvSpPr>
        <p:spPr>
          <a:xfrm rot="0">
            <a:off x="608010" y="739335"/>
            <a:ext cx="15484369" cy="847725"/>
          </a:xfrm>
          <a:prstGeom prst="rect">
            <a:avLst/>
          </a:prstGeom>
        </p:spPr>
        <p:txBody>
          <a:bodyPr anchor="t" rtlCol="false" tIns="0" lIns="0" bIns="0" rIns="0">
            <a:spAutoFit/>
          </a:bodyPr>
          <a:lstStyle/>
          <a:p>
            <a:pPr algn="ctr">
              <a:lnSpc>
                <a:spcPts val="6240"/>
              </a:lnSpc>
            </a:pPr>
            <a:r>
              <a:rPr lang="en-US" b="true" sz="5200">
                <a:solidFill>
                  <a:srgbClr val="314137"/>
                </a:solidFill>
                <a:latin typeface="Childos Arabic Bold"/>
                <a:ea typeface="Childos Arabic Bold"/>
                <a:cs typeface="Childos Arabic Bold"/>
                <a:sym typeface="Childos Arabic Bold"/>
              </a:rPr>
              <a:t>Emisiones de CO2 y reforestación</a:t>
            </a:r>
          </a:p>
        </p:txBody>
      </p:sp>
      <p:sp>
        <p:nvSpPr>
          <p:cNvPr name="TextBox 8" id="8"/>
          <p:cNvSpPr txBox="true"/>
          <p:nvPr/>
        </p:nvSpPr>
        <p:spPr>
          <a:xfrm rot="0">
            <a:off x="1545716" y="2718646"/>
            <a:ext cx="14546663" cy="992592"/>
          </a:xfrm>
          <a:prstGeom prst="rect">
            <a:avLst/>
          </a:prstGeom>
        </p:spPr>
        <p:txBody>
          <a:bodyPr anchor="t" rtlCol="false" tIns="0" lIns="0" bIns="0" rIns="0">
            <a:spAutoFit/>
          </a:bodyPr>
          <a:lstStyle/>
          <a:p>
            <a:pPr algn="ctr">
              <a:lnSpc>
                <a:spcPts val="3948"/>
              </a:lnSpc>
            </a:pPr>
            <a:r>
              <a:rPr lang="en-US" sz="3290">
                <a:solidFill>
                  <a:srgbClr val="314137"/>
                </a:solidFill>
                <a:latin typeface="Lato"/>
                <a:ea typeface="Lato"/>
                <a:cs typeface="Lato"/>
                <a:sym typeface="Lato"/>
              </a:rPr>
              <a:t>Marcamos 10 de las aéreas reforestadas y visualizamos como se visualizaría la reforestación de estas especificamente.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2281908" y="8811260"/>
            <a:ext cx="14392450" cy="2253600"/>
            <a:chOff x="0" y="0"/>
            <a:chExt cx="19189933" cy="3004800"/>
          </a:xfrm>
        </p:grpSpPr>
        <p:sp>
          <p:nvSpPr>
            <p:cNvPr name="Freeform 3" id="3"/>
            <p:cNvSpPr/>
            <p:nvPr/>
          </p:nvSpPr>
          <p:spPr>
            <a:xfrm flipH="false" flipV="false" rot="0">
              <a:off x="-1654937" y="-11938"/>
              <a:ext cx="22509098" cy="3166364"/>
            </a:xfrm>
            <a:custGeom>
              <a:avLst/>
              <a:gdLst/>
              <a:ahLst/>
              <a:cxnLst/>
              <a:rect r="r" b="b" t="t" l="l"/>
              <a:pathLst>
                <a:path h="3166364" w="22509098">
                  <a:moveTo>
                    <a:pt x="2192274" y="2863469"/>
                  </a:moveTo>
                  <a:cubicBezTo>
                    <a:pt x="0" y="2560574"/>
                    <a:pt x="5148834" y="1090930"/>
                    <a:pt x="6590919" y="860298"/>
                  </a:cubicBezTo>
                  <a:cubicBezTo>
                    <a:pt x="8033004" y="629666"/>
                    <a:pt x="9468231" y="1621028"/>
                    <a:pt x="10844911" y="1479804"/>
                  </a:cubicBezTo>
                  <a:cubicBezTo>
                    <a:pt x="12221591" y="1338580"/>
                    <a:pt x="13818489" y="27432"/>
                    <a:pt x="14851125" y="13716"/>
                  </a:cubicBezTo>
                  <a:cubicBezTo>
                    <a:pt x="15883762" y="0"/>
                    <a:pt x="16386174" y="1214882"/>
                    <a:pt x="17040097" y="1397254"/>
                  </a:cubicBezTo>
                  <a:cubicBezTo>
                    <a:pt x="17694020" y="1579626"/>
                    <a:pt x="18323940" y="894715"/>
                    <a:pt x="18774790" y="1108075"/>
                  </a:cubicBezTo>
                  <a:cubicBezTo>
                    <a:pt x="19225640" y="1321435"/>
                    <a:pt x="22509098" y="2385060"/>
                    <a:pt x="19745324" y="2677541"/>
                  </a:cubicBezTo>
                  <a:cubicBezTo>
                    <a:pt x="16981550" y="2970022"/>
                    <a:pt x="4384675" y="3166364"/>
                    <a:pt x="2192274" y="2863469"/>
                  </a:cubicBezTo>
                  <a:close/>
                </a:path>
              </a:pathLst>
            </a:custGeom>
            <a:solidFill>
              <a:srgbClr val="FFFFFF">
                <a:alpha val="20392"/>
              </a:srgbClr>
            </a:solidFill>
          </p:spPr>
        </p:sp>
      </p:grpSp>
      <p:sp>
        <p:nvSpPr>
          <p:cNvPr name="Freeform 4" id="4"/>
          <p:cNvSpPr/>
          <p:nvPr/>
        </p:nvSpPr>
        <p:spPr>
          <a:xfrm flipH="false" flipV="false" rot="0">
            <a:off x="7953628" y="-858590"/>
            <a:ext cx="12414500" cy="5150000"/>
          </a:xfrm>
          <a:custGeom>
            <a:avLst/>
            <a:gdLst/>
            <a:ahLst/>
            <a:cxnLst/>
            <a:rect r="r" b="b" t="t" l="l"/>
            <a:pathLst>
              <a:path h="5150000" w="12414500">
                <a:moveTo>
                  <a:pt x="0" y="0"/>
                </a:moveTo>
                <a:lnTo>
                  <a:pt x="12414500" y="0"/>
                </a:lnTo>
                <a:lnTo>
                  <a:pt x="12414500" y="5150000"/>
                </a:lnTo>
                <a:lnTo>
                  <a:pt x="0" y="515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84021" y="-9525"/>
            <a:ext cx="12639253" cy="1952625"/>
          </a:xfrm>
          <a:prstGeom prst="rect">
            <a:avLst/>
          </a:prstGeom>
        </p:spPr>
        <p:txBody>
          <a:bodyPr anchor="t" rtlCol="false" tIns="0" lIns="0" bIns="0" rIns="0">
            <a:spAutoFit/>
          </a:bodyPr>
          <a:lstStyle/>
          <a:p>
            <a:pPr algn="l">
              <a:lnSpc>
                <a:spcPts val="14400"/>
              </a:lnSpc>
            </a:pPr>
            <a:r>
              <a:rPr lang="en-US" b="true" sz="12000">
                <a:solidFill>
                  <a:srgbClr val="314137"/>
                </a:solidFill>
                <a:latin typeface="Childos Arabic Bold"/>
                <a:ea typeface="Childos Arabic Bold"/>
                <a:cs typeface="Childos Arabic Bold"/>
                <a:sym typeface="Childos Arabic Bold"/>
              </a:rPr>
              <a:t>Conclusiones</a:t>
            </a:r>
          </a:p>
        </p:txBody>
      </p:sp>
      <p:sp>
        <p:nvSpPr>
          <p:cNvPr name="Freeform 6" id="6"/>
          <p:cNvSpPr/>
          <p:nvPr/>
        </p:nvSpPr>
        <p:spPr>
          <a:xfrm flipH="false" flipV="false" rot="0">
            <a:off x="14427578" y="4129696"/>
            <a:ext cx="4464706" cy="6157290"/>
          </a:xfrm>
          <a:custGeom>
            <a:avLst/>
            <a:gdLst/>
            <a:ahLst/>
            <a:cxnLst/>
            <a:rect r="r" b="b" t="t" l="l"/>
            <a:pathLst>
              <a:path h="6157290" w="4464706">
                <a:moveTo>
                  <a:pt x="0" y="0"/>
                </a:moveTo>
                <a:lnTo>
                  <a:pt x="4464706" y="0"/>
                </a:lnTo>
                <a:lnTo>
                  <a:pt x="4464706" y="6157290"/>
                </a:lnTo>
                <a:lnTo>
                  <a:pt x="0" y="6157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82290" y="2041835"/>
            <a:ext cx="14242715" cy="7896225"/>
          </a:xfrm>
          <a:prstGeom prst="rect">
            <a:avLst/>
          </a:prstGeom>
        </p:spPr>
        <p:txBody>
          <a:bodyPr anchor="t" rtlCol="false" tIns="0" lIns="0" bIns="0" rIns="0">
            <a:spAutoFit/>
          </a:bodyPr>
          <a:lstStyle/>
          <a:p>
            <a:pPr algn="l" marL="755644" indent="-377822" lvl="1">
              <a:lnSpc>
                <a:spcPts val="4199"/>
              </a:lnSpc>
              <a:buFont typeface="Arial"/>
              <a:buChar char="•"/>
            </a:pPr>
            <a:r>
              <a:rPr lang="en-US" b="true" sz="3499">
                <a:solidFill>
                  <a:srgbClr val="4A8252"/>
                </a:solidFill>
                <a:latin typeface="Childos Arabic Bold"/>
                <a:ea typeface="Childos Arabic Bold"/>
                <a:cs typeface="Childos Arabic Bold"/>
                <a:sym typeface="Childos Arabic Bold"/>
              </a:rPr>
              <a:t>¿Cuál es la relación que existe entre las emisiones de CO2 y la temperatura media?</a:t>
            </a:r>
          </a:p>
          <a:p>
            <a:pPr algn="l">
              <a:lnSpc>
                <a:spcPts val="3239"/>
              </a:lnSpc>
            </a:pPr>
            <a:r>
              <a:rPr lang="en-US" sz="2699">
                <a:solidFill>
                  <a:srgbClr val="314137"/>
                </a:solidFill>
                <a:latin typeface="Lato"/>
                <a:ea typeface="Lato"/>
                <a:cs typeface="Lato"/>
                <a:sym typeface="Lato"/>
              </a:rPr>
              <a:t>Existe una relación ligeramente positiva, pero pueden estar involucrados otros factores para el aumento de la temperatura media global.</a:t>
            </a:r>
          </a:p>
          <a:p>
            <a:pPr algn="l" marL="777240" indent="-388620" lvl="1">
              <a:lnSpc>
                <a:spcPts val="4320"/>
              </a:lnSpc>
              <a:buFont typeface="Arial"/>
              <a:buChar char="•"/>
            </a:pPr>
            <a:r>
              <a:rPr lang="en-US" b="true" sz="3600">
                <a:solidFill>
                  <a:srgbClr val="4A8252"/>
                </a:solidFill>
                <a:latin typeface="Childos Arabic Bold"/>
                <a:ea typeface="Childos Arabic Bold"/>
                <a:cs typeface="Childos Arabic Bold"/>
                <a:sym typeface="Childos Arabic Bold"/>
              </a:rPr>
              <a:t>¿El uso de energía renovable puede ser una solución a esta problemática?</a:t>
            </a:r>
          </a:p>
          <a:p>
            <a:pPr algn="l">
              <a:lnSpc>
                <a:spcPts val="3239"/>
              </a:lnSpc>
            </a:pPr>
            <a:r>
              <a:rPr lang="en-US" sz="2699">
                <a:solidFill>
                  <a:srgbClr val="314137"/>
                </a:solidFill>
                <a:latin typeface="Lato"/>
                <a:ea typeface="Lato"/>
                <a:cs typeface="Lato"/>
                <a:sym typeface="Lato"/>
              </a:rPr>
              <a:t>Forma parte de la solución, ya que existe una relación negativa con la temperatura media (cuando una aumenta, la otra disminuye), existen otras acciones individuales y colectivas que mejorarían nuestro panorama.</a:t>
            </a:r>
          </a:p>
          <a:p>
            <a:pPr algn="l" marL="777240" indent="-388620" lvl="1">
              <a:lnSpc>
                <a:spcPts val="4320"/>
              </a:lnSpc>
              <a:buFont typeface="Arial"/>
              <a:buChar char="•"/>
            </a:pPr>
            <a:r>
              <a:rPr lang="en-US" b="true" sz="3600">
                <a:solidFill>
                  <a:srgbClr val="4A8252"/>
                </a:solidFill>
                <a:latin typeface="Childos Arabic Bold"/>
                <a:ea typeface="Childos Arabic Bold"/>
                <a:cs typeface="Childos Arabic Bold"/>
                <a:sym typeface="Childos Arabic Bold"/>
              </a:rPr>
              <a:t>¿Cuáles son los principales países con mayor emisión de CO2?</a:t>
            </a:r>
          </a:p>
          <a:p>
            <a:pPr algn="l">
              <a:lnSpc>
                <a:spcPts val="3239"/>
              </a:lnSpc>
            </a:pPr>
            <a:r>
              <a:rPr lang="en-US" sz="2699">
                <a:solidFill>
                  <a:srgbClr val="314137"/>
                </a:solidFill>
                <a:latin typeface="Lato"/>
                <a:ea typeface="Lato"/>
                <a:cs typeface="Lato"/>
                <a:sym typeface="Lato"/>
              </a:rPr>
              <a:t>Según nuestro análisis con 15 distintos países (2000-2023) Reino Unido, Indonesia y Francia, podríamos decir que los países en desarrollo o con rápido crecimiento industrial y de población.</a:t>
            </a:r>
          </a:p>
          <a:p>
            <a:pPr algn="l" marL="777240" indent="-388620" lvl="1">
              <a:lnSpc>
                <a:spcPts val="4320"/>
              </a:lnSpc>
              <a:buFont typeface="Arial"/>
              <a:buChar char="•"/>
            </a:pPr>
            <a:r>
              <a:rPr lang="en-US" b="true" sz="3600">
                <a:solidFill>
                  <a:srgbClr val="4A8252"/>
                </a:solidFill>
                <a:latin typeface="Childos Arabic Bold"/>
                <a:ea typeface="Childos Arabic Bold"/>
                <a:cs typeface="Childos Arabic Bold"/>
                <a:sym typeface="Childos Arabic Bold"/>
              </a:rPr>
              <a:t>¿Qué factor se relaciona con una mayor cantidad de eventos climáticos extremos?</a:t>
            </a:r>
          </a:p>
          <a:p>
            <a:pPr algn="l">
              <a:lnSpc>
                <a:spcPts val="3239"/>
              </a:lnSpc>
            </a:pPr>
            <a:r>
              <a:rPr lang="en-US" sz="2699">
                <a:solidFill>
                  <a:srgbClr val="314137"/>
                </a:solidFill>
                <a:latin typeface="Lato"/>
                <a:ea typeface="Lato"/>
                <a:cs typeface="Lato"/>
                <a:sym typeface="Lato"/>
              </a:rPr>
              <a:t>Según el análisis de correlaciones realizado, el principal factor es el aumento de la temperatura media y el aumento del nivel del mar.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76143" y="24804"/>
            <a:ext cx="2776929" cy="6823671"/>
          </a:xfrm>
          <a:custGeom>
            <a:avLst/>
            <a:gdLst/>
            <a:ahLst/>
            <a:cxnLst/>
            <a:rect r="r" b="b" t="t" l="l"/>
            <a:pathLst>
              <a:path h="6823671" w="2776929">
                <a:moveTo>
                  <a:pt x="0" y="0"/>
                </a:moveTo>
                <a:lnTo>
                  <a:pt x="2776929" y="0"/>
                </a:lnTo>
                <a:lnTo>
                  <a:pt x="2776929" y="6823671"/>
                </a:lnTo>
                <a:lnTo>
                  <a:pt x="0" y="6823671"/>
                </a:lnTo>
                <a:lnTo>
                  <a:pt x="0" y="0"/>
                </a:lnTo>
                <a:close/>
              </a:path>
            </a:pathLst>
          </a:custGeom>
          <a:blipFill>
            <a:blip r:embed="rId2"/>
            <a:stretch>
              <a:fillRect l="-98761" t="0" r="-98761" b="0"/>
            </a:stretch>
          </a:blipFill>
        </p:spPr>
      </p:sp>
      <p:sp>
        <p:nvSpPr>
          <p:cNvPr name="Freeform 3" id="3"/>
          <p:cNvSpPr/>
          <p:nvPr/>
        </p:nvSpPr>
        <p:spPr>
          <a:xfrm flipH="false" flipV="false" rot="0">
            <a:off x="15482842" y="0"/>
            <a:ext cx="2805158" cy="1866705"/>
          </a:xfrm>
          <a:custGeom>
            <a:avLst/>
            <a:gdLst/>
            <a:ahLst/>
            <a:cxnLst/>
            <a:rect r="r" b="b" t="t" l="l"/>
            <a:pathLst>
              <a:path h="1866705" w="2805158">
                <a:moveTo>
                  <a:pt x="0" y="0"/>
                </a:moveTo>
                <a:lnTo>
                  <a:pt x="2805158" y="0"/>
                </a:lnTo>
                <a:lnTo>
                  <a:pt x="2805158" y="1866705"/>
                </a:lnTo>
                <a:lnTo>
                  <a:pt x="0" y="1866705"/>
                </a:lnTo>
                <a:lnTo>
                  <a:pt x="0" y="0"/>
                </a:lnTo>
                <a:close/>
              </a:path>
            </a:pathLst>
          </a:custGeom>
          <a:blipFill>
            <a:blip r:embed="rId3"/>
            <a:stretch>
              <a:fillRect l="0" t="0" r="0" b="0"/>
            </a:stretch>
          </a:blipFill>
        </p:spPr>
      </p:sp>
      <p:sp>
        <p:nvSpPr>
          <p:cNvPr name="Freeform 4" id="4"/>
          <p:cNvSpPr/>
          <p:nvPr/>
        </p:nvSpPr>
        <p:spPr>
          <a:xfrm flipH="false" flipV="false" rot="0">
            <a:off x="0" y="6848475"/>
            <a:ext cx="18546499" cy="3086100"/>
          </a:xfrm>
          <a:custGeom>
            <a:avLst/>
            <a:gdLst/>
            <a:ahLst/>
            <a:cxnLst/>
            <a:rect r="r" b="b" t="t" l="l"/>
            <a:pathLst>
              <a:path h="3086100" w="18546499">
                <a:moveTo>
                  <a:pt x="0" y="0"/>
                </a:moveTo>
                <a:lnTo>
                  <a:pt x="18546499" y="0"/>
                </a:lnTo>
                <a:lnTo>
                  <a:pt x="18546499" y="3086100"/>
                </a:lnTo>
                <a:lnTo>
                  <a:pt x="0" y="3086100"/>
                </a:lnTo>
                <a:lnTo>
                  <a:pt x="0" y="0"/>
                </a:lnTo>
                <a:close/>
              </a:path>
            </a:pathLst>
          </a:custGeom>
          <a:blipFill>
            <a:blip r:embed="rId4"/>
            <a:stretch>
              <a:fillRect l="0" t="-56993" r="-3600" b="-191667"/>
            </a:stretch>
          </a:blipFill>
        </p:spPr>
      </p:sp>
      <p:sp>
        <p:nvSpPr>
          <p:cNvPr name="TextBox 5" id="5"/>
          <p:cNvSpPr txBox="true"/>
          <p:nvPr/>
        </p:nvSpPr>
        <p:spPr>
          <a:xfrm rot="0">
            <a:off x="2853072" y="2195415"/>
            <a:ext cx="15434928" cy="4276725"/>
          </a:xfrm>
          <a:prstGeom prst="rect">
            <a:avLst/>
          </a:prstGeom>
        </p:spPr>
        <p:txBody>
          <a:bodyPr anchor="t" rtlCol="false" tIns="0" lIns="0" bIns="0" rIns="0">
            <a:spAutoFit/>
          </a:bodyPr>
          <a:lstStyle/>
          <a:p>
            <a:pPr algn="just">
              <a:lnSpc>
                <a:spcPts val="5617"/>
              </a:lnSpc>
              <a:spcBef>
                <a:spcPct val="0"/>
              </a:spcBef>
            </a:pPr>
            <a:r>
              <a:rPr lang="en-US" b="true" sz="4681">
                <a:solidFill>
                  <a:srgbClr val="627542"/>
                </a:solidFill>
                <a:latin typeface="Childos Arabic Bold"/>
                <a:ea typeface="Childos Arabic Bold"/>
                <a:cs typeface="Childos Arabic Bold"/>
                <a:sym typeface="Childos Arabic Bold"/>
              </a:rPr>
              <a:t>Aunque lamentablemente es muy difícil poder realizar un pronóstico real a largo plazo por la existencia de tantas variables, sobre todo humanas, debemos dar mucha más importancia y trabajar mas en algoritmos que generen modelos cada vez mejores y en mayor medida sean mucho mejores tengan mayor impacto y beneficio para todos.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40000" y="-952848"/>
            <a:ext cx="18568006" cy="2894938"/>
            <a:chOff x="0" y="0"/>
            <a:chExt cx="24757341" cy="3859917"/>
          </a:xfrm>
        </p:grpSpPr>
        <p:sp>
          <p:nvSpPr>
            <p:cNvPr name="Freeform 3" id="3"/>
            <p:cNvSpPr/>
            <p:nvPr/>
          </p:nvSpPr>
          <p:spPr>
            <a:xfrm flipH="false" flipV="false" rot="0">
              <a:off x="-2020697" y="-111379"/>
              <a:ext cx="28844495" cy="4064127"/>
            </a:xfrm>
            <a:custGeom>
              <a:avLst/>
              <a:gdLst/>
              <a:ahLst/>
              <a:cxnLst/>
              <a:rect r="r" b="b" t="t" l="l"/>
              <a:pathLst>
                <a:path h="4064127" w="28844495">
                  <a:moveTo>
                    <a:pt x="3281680" y="564388"/>
                  </a:moveTo>
                  <a:cubicBezTo>
                    <a:pt x="0" y="1120648"/>
                    <a:pt x="3969893" y="3363341"/>
                    <a:pt x="5634609" y="3683381"/>
                  </a:cubicBezTo>
                  <a:cubicBezTo>
                    <a:pt x="7299325" y="4003421"/>
                    <a:pt x="11507597" y="2437130"/>
                    <a:pt x="13270484" y="2484374"/>
                  </a:cubicBezTo>
                  <a:cubicBezTo>
                    <a:pt x="15033371" y="2531618"/>
                    <a:pt x="14736826" y="4064127"/>
                    <a:pt x="16211296" y="3966845"/>
                  </a:cubicBezTo>
                  <a:cubicBezTo>
                    <a:pt x="17685766" y="3869563"/>
                    <a:pt x="20752816" y="2122424"/>
                    <a:pt x="22117177" y="1901063"/>
                  </a:cubicBezTo>
                  <a:cubicBezTo>
                    <a:pt x="23481537" y="1679702"/>
                    <a:pt x="23862537" y="2897505"/>
                    <a:pt x="24397209" y="2638298"/>
                  </a:cubicBezTo>
                  <a:cubicBezTo>
                    <a:pt x="24931878" y="2379091"/>
                    <a:pt x="28844495" y="691388"/>
                    <a:pt x="25325197" y="345694"/>
                  </a:cubicBezTo>
                  <a:cubicBezTo>
                    <a:pt x="21805900" y="0"/>
                    <a:pt x="6563487" y="8128"/>
                    <a:pt x="3281680" y="564388"/>
                  </a:cubicBezTo>
                  <a:close/>
                </a:path>
              </a:pathLst>
            </a:custGeom>
            <a:solidFill>
              <a:srgbClr val="FFFFFF">
                <a:alpha val="20392"/>
              </a:srgbClr>
            </a:solidFill>
          </p:spPr>
        </p:sp>
      </p:grpSp>
      <p:grpSp>
        <p:nvGrpSpPr>
          <p:cNvPr name="Group 4" id="4"/>
          <p:cNvGrpSpPr/>
          <p:nvPr/>
        </p:nvGrpSpPr>
        <p:grpSpPr>
          <a:xfrm rot="0">
            <a:off x="3117408" y="8780126"/>
            <a:ext cx="12674800" cy="2894900"/>
            <a:chOff x="0" y="0"/>
            <a:chExt cx="16899733" cy="3859867"/>
          </a:xfrm>
        </p:grpSpPr>
        <p:sp>
          <p:nvSpPr>
            <p:cNvPr name="Freeform 5" id="5"/>
            <p:cNvSpPr/>
            <p:nvPr/>
          </p:nvSpPr>
          <p:spPr>
            <a:xfrm flipH="false" flipV="false" rot="0">
              <a:off x="-1376045" y="-187833"/>
              <a:ext cx="19620612" cy="4215384"/>
            </a:xfrm>
            <a:custGeom>
              <a:avLst/>
              <a:gdLst/>
              <a:ahLst/>
              <a:cxnLst/>
              <a:rect r="r" b="b" t="t" l="l"/>
              <a:pathLst>
                <a:path h="4215384" w="19620612">
                  <a:moveTo>
                    <a:pt x="2352929" y="3346577"/>
                  </a:moveTo>
                  <a:cubicBezTo>
                    <a:pt x="0" y="2749423"/>
                    <a:pt x="2580259" y="704088"/>
                    <a:pt x="3101594" y="352044"/>
                  </a:cubicBezTo>
                  <a:cubicBezTo>
                    <a:pt x="3622929" y="0"/>
                    <a:pt x="4496435" y="1261110"/>
                    <a:pt x="5481193" y="1234440"/>
                  </a:cubicBezTo>
                  <a:cubicBezTo>
                    <a:pt x="6465951" y="1207770"/>
                    <a:pt x="8172704" y="160528"/>
                    <a:pt x="9010396" y="191643"/>
                  </a:cubicBezTo>
                  <a:cubicBezTo>
                    <a:pt x="9848088" y="222758"/>
                    <a:pt x="9607550" y="1350264"/>
                    <a:pt x="10507726" y="1421511"/>
                  </a:cubicBezTo>
                  <a:cubicBezTo>
                    <a:pt x="11407902" y="1492758"/>
                    <a:pt x="13368528" y="579374"/>
                    <a:pt x="14411325" y="619506"/>
                  </a:cubicBezTo>
                  <a:cubicBezTo>
                    <a:pt x="15454124" y="659638"/>
                    <a:pt x="16296387" y="1109726"/>
                    <a:pt x="16764255" y="1662176"/>
                  </a:cubicBezTo>
                  <a:cubicBezTo>
                    <a:pt x="17232122" y="2214626"/>
                    <a:pt x="19620612" y="3654044"/>
                    <a:pt x="17218788" y="3934714"/>
                  </a:cubicBezTo>
                  <a:cubicBezTo>
                    <a:pt x="14816964" y="4215384"/>
                    <a:pt x="4705858" y="3943604"/>
                    <a:pt x="2353056" y="3346577"/>
                  </a:cubicBezTo>
                  <a:close/>
                </a:path>
              </a:pathLst>
            </a:custGeom>
            <a:solidFill>
              <a:srgbClr val="FFFFFF">
                <a:alpha val="20392"/>
              </a:srgbClr>
            </a:solidFill>
          </p:spPr>
        </p:sp>
      </p:grpSp>
      <p:sp>
        <p:nvSpPr>
          <p:cNvPr name="TextBox 6" id="6"/>
          <p:cNvSpPr txBox="true"/>
          <p:nvPr/>
        </p:nvSpPr>
        <p:spPr>
          <a:xfrm rot="0">
            <a:off x="1297070" y="2553622"/>
            <a:ext cx="8537550" cy="2438400"/>
          </a:xfrm>
          <a:prstGeom prst="rect">
            <a:avLst/>
          </a:prstGeom>
        </p:spPr>
        <p:txBody>
          <a:bodyPr anchor="t" rtlCol="false" tIns="0" lIns="0" bIns="0" rIns="0">
            <a:spAutoFit/>
          </a:bodyPr>
          <a:lstStyle/>
          <a:p>
            <a:pPr algn="ctr">
              <a:lnSpc>
                <a:spcPts val="18119"/>
              </a:lnSpc>
            </a:pPr>
            <a:r>
              <a:rPr lang="en-US" b="true" sz="15099">
                <a:solidFill>
                  <a:srgbClr val="314137"/>
                </a:solidFill>
                <a:latin typeface="Childos Arabic Bold"/>
                <a:ea typeface="Childos Arabic Bold"/>
                <a:cs typeface="Childos Arabic Bold"/>
                <a:sym typeface="Childos Arabic Bold"/>
              </a:rPr>
              <a:t>¡GRACIAS!</a:t>
            </a:r>
          </a:p>
        </p:txBody>
      </p:sp>
      <p:sp>
        <p:nvSpPr>
          <p:cNvPr name="Freeform 7" id="7"/>
          <p:cNvSpPr/>
          <p:nvPr/>
        </p:nvSpPr>
        <p:spPr>
          <a:xfrm flipH="false" flipV="false" rot="0">
            <a:off x="10348970" y="3561238"/>
            <a:ext cx="7552414" cy="4370384"/>
          </a:xfrm>
          <a:custGeom>
            <a:avLst/>
            <a:gdLst/>
            <a:ahLst/>
            <a:cxnLst/>
            <a:rect r="r" b="b" t="t" l="l"/>
            <a:pathLst>
              <a:path h="4370384" w="7552414">
                <a:moveTo>
                  <a:pt x="0" y="0"/>
                </a:moveTo>
                <a:lnTo>
                  <a:pt x="7552414" y="0"/>
                </a:lnTo>
                <a:lnTo>
                  <a:pt x="7552414" y="4370384"/>
                </a:lnTo>
                <a:lnTo>
                  <a:pt x="0" y="43703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82720" y="5736905"/>
            <a:ext cx="9566250" cy="2752725"/>
          </a:xfrm>
          <a:prstGeom prst="rect">
            <a:avLst/>
          </a:prstGeom>
        </p:spPr>
        <p:txBody>
          <a:bodyPr anchor="t" rtlCol="false" tIns="0" lIns="0" bIns="0" rIns="0">
            <a:spAutoFit/>
          </a:bodyPr>
          <a:lstStyle/>
          <a:p>
            <a:pPr algn="ctr">
              <a:lnSpc>
                <a:spcPts val="7200"/>
              </a:lnSpc>
              <a:spcBef>
                <a:spcPct val="0"/>
              </a:spcBef>
            </a:pPr>
            <a:r>
              <a:rPr lang="en-US" sz="6000">
                <a:solidFill>
                  <a:srgbClr val="314137"/>
                </a:solidFill>
                <a:latin typeface="Bellaboo"/>
                <a:ea typeface="Bellaboo"/>
                <a:cs typeface="Bellaboo"/>
                <a:sym typeface="Bellaboo"/>
              </a:rPr>
              <a:t>S</a:t>
            </a:r>
            <a:r>
              <a:rPr lang="en-US" sz="6000">
                <a:solidFill>
                  <a:srgbClr val="314137"/>
                </a:solidFill>
                <a:latin typeface="Bellaboo"/>
                <a:ea typeface="Bellaboo"/>
                <a:cs typeface="Bellaboo"/>
                <a:sym typeface="Bellaboo"/>
              </a:rPr>
              <a:t>i las cifras del cambio climático siguen aumentando, nuestro futuro seguirá disminuyendo.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40000" y="-952848"/>
            <a:ext cx="18568006" cy="2894938"/>
            <a:chOff x="0" y="0"/>
            <a:chExt cx="24757341" cy="3859917"/>
          </a:xfrm>
        </p:grpSpPr>
        <p:sp>
          <p:nvSpPr>
            <p:cNvPr name="Freeform 3" id="3"/>
            <p:cNvSpPr/>
            <p:nvPr/>
          </p:nvSpPr>
          <p:spPr>
            <a:xfrm flipH="false" flipV="false" rot="0">
              <a:off x="-2020697" y="-111379"/>
              <a:ext cx="28844495" cy="4064127"/>
            </a:xfrm>
            <a:custGeom>
              <a:avLst/>
              <a:gdLst/>
              <a:ahLst/>
              <a:cxnLst/>
              <a:rect r="r" b="b" t="t" l="l"/>
              <a:pathLst>
                <a:path h="4064127" w="28844495">
                  <a:moveTo>
                    <a:pt x="3281680" y="564388"/>
                  </a:moveTo>
                  <a:cubicBezTo>
                    <a:pt x="0" y="1120648"/>
                    <a:pt x="3969893" y="3363341"/>
                    <a:pt x="5634609" y="3683381"/>
                  </a:cubicBezTo>
                  <a:cubicBezTo>
                    <a:pt x="7299325" y="4003421"/>
                    <a:pt x="11507597" y="2437130"/>
                    <a:pt x="13270484" y="2484374"/>
                  </a:cubicBezTo>
                  <a:cubicBezTo>
                    <a:pt x="15033371" y="2531618"/>
                    <a:pt x="14736826" y="4064127"/>
                    <a:pt x="16211296" y="3966845"/>
                  </a:cubicBezTo>
                  <a:cubicBezTo>
                    <a:pt x="17685766" y="3869563"/>
                    <a:pt x="20752816" y="2122424"/>
                    <a:pt x="22117177" y="1901063"/>
                  </a:cubicBezTo>
                  <a:cubicBezTo>
                    <a:pt x="23481537" y="1679702"/>
                    <a:pt x="23862537" y="2897505"/>
                    <a:pt x="24397209" y="2638298"/>
                  </a:cubicBezTo>
                  <a:cubicBezTo>
                    <a:pt x="24931878" y="2379091"/>
                    <a:pt x="28844495" y="691388"/>
                    <a:pt x="25325197" y="345694"/>
                  </a:cubicBezTo>
                  <a:cubicBezTo>
                    <a:pt x="21805900" y="0"/>
                    <a:pt x="6563487" y="8128"/>
                    <a:pt x="3281680" y="564388"/>
                  </a:cubicBezTo>
                  <a:close/>
                </a:path>
              </a:pathLst>
            </a:custGeom>
            <a:solidFill>
              <a:srgbClr val="FFFFFF">
                <a:alpha val="20392"/>
              </a:srgbClr>
            </a:solidFill>
          </p:spPr>
        </p:sp>
      </p:grpSp>
      <p:grpSp>
        <p:nvGrpSpPr>
          <p:cNvPr name="Group 4" id="4"/>
          <p:cNvGrpSpPr/>
          <p:nvPr/>
        </p:nvGrpSpPr>
        <p:grpSpPr>
          <a:xfrm rot="0">
            <a:off x="3117408" y="8780126"/>
            <a:ext cx="12674800" cy="2894900"/>
            <a:chOff x="0" y="0"/>
            <a:chExt cx="16899733" cy="3859867"/>
          </a:xfrm>
        </p:grpSpPr>
        <p:sp>
          <p:nvSpPr>
            <p:cNvPr name="Freeform 5" id="5"/>
            <p:cNvSpPr/>
            <p:nvPr/>
          </p:nvSpPr>
          <p:spPr>
            <a:xfrm flipH="false" flipV="false" rot="0">
              <a:off x="-1376045" y="-187833"/>
              <a:ext cx="19620612" cy="4215384"/>
            </a:xfrm>
            <a:custGeom>
              <a:avLst/>
              <a:gdLst/>
              <a:ahLst/>
              <a:cxnLst/>
              <a:rect r="r" b="b" t="t" l="l"/>
              <a:pathLst>
                <a:path h="4215384" w="19620612">
                  <a:moveTo>
                    <a:pt x="2352929" y="3346577"/>
                  </a:moveTo>
                  <a:cubicBezTo>
                    <a:pt x="0" y="2749423"/>
                    <a:pt x="2580259" y="704088"/>
                    <a:pt x="3101594" y="352044"/>
                  </a:cubicBezTo>
                  <a:cubicBezTo>
                    <a:pt x="3622929" y="0"/>
                    <a:pt x="4496435" y="1261110"/>
                    <a:pt x="5481193" y="1234440"/>
                  </a:cubicBezTo>
                  <a:cubicBezTo>
                    <a:pt x="6465951" y="1207770"/>
                    <a:pt x="8172704" y="160528"/>
                    <a:pt x="9010396" y="191643"/>
                  </a:cubicBezTo>
                  <a:cubicBezTo>
                    <a:pt x="9848088" y="222758"/>
                    <a:pt x="9607550" y="1350264"/>
                    <a:pt x="10507726" y="1421511"/>
                  </a:cubicBezTo>
                  <a:cubicBezTo>
                    <a:pt x="11407902" y="1492758"/>
                    <a:pt x="13368528" y="579374"/>
                    <a:pt x="14411325" y="619506"/>
                  </a:cubicBezTo>
                  <a:cubicBezTo>
                    <a:pt x="15454124" y="659638"/>
                    <a:pt x="16296387" y="1109726"/>
                    <a:pt x="16764255" y="1662176"/>
                  </a:cubicBezTo>
                  <a:cubicBezTo>
                    <a:pt x="17232122" y="2214626"/>
                    <a:pt x="19620612" y="3654044"/>
                    <a:pt x="17218788" y="3934714"/>
                  </a:cubicBezTo>
                  <a:cubicBezTo>
                    <a:pt x="14816964" y="4215384"/>
                    <a:pt x="4705858" y="3943604"/>
                    <a:pt x="2353056" y="3346577"/>
                  </a:cubicBezTo>
                  <a:close/>
                </a:path>
              </a:pathLst>
            </a:custGeom>
            <a:solidFill>
              <a:srgbClr val="FFFFFF">
                <a:alpha val="20392"/>
              </a:srgbClr>
            </a:solidFill>
          </p:spPr>
        </p:sp>
      </p:grpSp>
      <p:sp>
        <p:nvSpPr>
          <p:cNvPr name="Freeform 6" id="6"/>
          <p:cNvSpPr/>
          <p:nvPr/>
        </p:nvSpPr>
        <p:spPr>
          <a:xfrm flipH="false" flipV="false" rot="0">
            <a:off x="10452975" y="3175916"/>
            <a:ext cx="7552414" cy="4370384"/>
          </a:xfrm>
          <a:custGeom>
            <a:avLst/>
            <a:gdLst/>
            <a:ahLst/>
            <a:cxnLst/>
            <a:rect r="r" b="b" t="t" l="l"/>
            <a:pathLst>
              <a:path h="4370384" w="7552414">
                <a:moveTo>
                  <a:pt x="0" y="0"/>
                </a:moveTo>
                <a:lnTo>
                  <a:pt x="7552414" y="0"/>
                </a:lnTo>
                <a:lnTo>
                  <a:pt x="7552414" y="4370384"/>
                </a:lnTo>
                <a:lnTo>
                  <a:pt x="0" y="43703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30873" y="1418215"/>
            <a:ext cx="9315673"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Dataset</a:t>
            </a:r>
          </a:p>
        </p:txBody>
      </p:sp>
      <p:sp>
        <p:nvSpPr>
          <p:cNvPr name="TextBox 8" id="8"/>
          <p:cNvSpPr txBox="true"/>
          <p:nvPr/>
        </p:nvSpPr>
        <p:spPr>
          <a:xfrm rot="0">
            <a:off x="932007" y="2943225"/>
            <a:ext cx="9113404" cy="6315075"/>
          </a:xfrm>
          <a:prstGeom prst="rect">
            <a:avLst/>
          </a:prstGeom>
        </p:spPr>
        <p:txBody>
          <a:bodyPr anchor="t" rtlCol="false" tIns="0" lIns="0" bIns="0" rIns="0">
            <a:spAutoFit/>
          </a:bodyPr>
          <a:lstStyle/>
          <a:p>
            <a:pPr algn="ctr">
              <a:lnSpc>
                <a:spcPts val="4079"/>
              </a:lnSpc>
            </a:pPr>
            <a:r>
              <a:rPr lang="en-US" sz="3399">
                <a:solidFill>
                  <a:srgbClr val="314137"/>
                </a:solidFill>
                <a:latin typeface="Childos Arabic"/>
                <a:ea typeface="Childos Arabic"/>
                <a:cs typeface="Childos Arabic"/>
                <a:sym typeface="Childos Arabic"/>
              </a:rPr>
              <a:t>El conjunto de datos proporciona una descripción general de los principales indicadores del cambio climático recopilados en 15 diferentes países desde el año 2000 hasta el 2023. </a:t>
            </a:r>
          </a:p>
          <a:p>
            <a:pPr algn="ctr">
              <a:lnSpc>
                <a:spcPts val="4079"/>
              </a:lnSpc>
            </a:pPr>
            <a:r>
              <a:rPr lang="en-US" sz="3399">
                <a:solidFill>
                  <a:srgbClr val="314137"/>
                </a:solidFill>
                <a:latin typeface="Childos Arabic"/>
                <a:ea typeface="Childos Arabic"/>
                <a:cs typeface="Childos Arabic"/>
                <a:sym typeface="Childos Arabic"/>
              </a:rPr>
              <a:t>Incluye 1000 puntos de datos que capturan diversos factores ambientales y socioeconómicos que reflejan el impacto global del cambio climático. </a:t>
            </a:r>
          </a:p>
          <a:p>
            <a:pPr algn="ctr">
              <a:lnSpc>
                <a:spcPts val="4079"/>
              </a:lnSpc>
            </a:pPr>
            <a:r>
              <a:rPr lang="en-US" sz="3399">
                <a:solidFill>
                  <a:srgbClr val="314137"/>
                </a:solidFill>
                <a:latin typeface="Childos Arabic"/>
                <a:ea typeface="Childos Arabic"/>
                <a:cs typeface="Childos Arabic"/>
                <a:sym typeface="Childos Arabic"/>
              </a:rPr>
              <a:t>El conjunto de datos se centra en la temperatura promedio, las emisiones de CO2, el aumento del nivel del mar, los patrones de precipitaciones y más.</a:t>
            </a:r>
          </a:p>
          <a:p>
            <a:pPr algn="ctr">
              <a:lnSpc>
                <a:spcPts val="4559"/>
              </a:lnSpc>
            </a:pPr>
          </a:p>
          <a:p>
            <a:pPr algn="ctr">
              <a:lnSpc>
                <a:spcPts val="4559"/>
              </a:lnSpc>
            </a:pPr>
          </a:p>
        </p:txBody>
      </p:sp>
      <p:sp>
        <p:nvSpPr>
          <p:cNvPr name="TextBox 9" id="9"/>
          <p:cNvSpPr txBox="true"/>
          <p:nvPr/>
        </p:nvSpPr>
        <p:spPr>
          <a:xfrm rot="0">
            <a:off x="4526461" y="8882062"/>
            <a:ext cx="1924496" cy="714375"/>
          </a:xfrm>
          <a:prstGeom prst="rect">
            <a:avLst/>
          </a:prstGeom>
        </p:spPr>
        <p:txBody>
          <a:bodyPr anchor="t" rtlCol="false" tIns="0" lIns="0" bIns="0" rIns="0">
            <a:spAutoFit/>
          </a:bodyPr>
          <a:lstStyle/>
          <a:p>
            <a:pPr algn="ctr">
              <a:lnSpc>
                <a:spcPts val="5399"/>
              </a:lnSpc>
              <a:spcBef>
                <a:spcPct val="0"/>
              </a:spcBef>
            </a:pPr>
            <a:r>
              <a:rPr lang="en-US" b="true" sz="4499" u="sng">
                <a:solidFill>
                  <a:srgbClr val="994211"/>
                </a:solidFill>
                <a:latin typeface="Childos Arabic Bold"/>
                <a:ea typeface="Childos Arabic Bold"/>
                <a:cs typeface="Childos Arabic Bold"/>
                <a:sym typeface="Childos Arabic Bold"/>
                <a:hlinkClick r:id="rId5" tooltip="https://www.kaggle.com/datasets/bhadramohit/climate-change-dataset"/>
              </a:rPr>
              <a:t>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sp>
        <p:nvSpPr>
          <p:cNvPr name="Freeform 2" id="2"/>
          <p:cNvSpPr/>
          <p:nvPr/>
        </p:nvSpPr>
        <p:spPr>
          <a:xfrm flipH="false" flipV="false" rot="0">
            <a:off x="7467200" y="2708430"/>
            <a:ext cx="16482700" cy="9113600"/>
          </a:xfrm>
          <a:custGeom>
            <a:avLst/>
            <a:gdLst/>
            <a:ahLst/>
            <a:cxnLst/>
            <a:rect r="r" b="b" t="t" l="l"/>
            <a:pathLst>
              <a:path h="9113600" w="16482700">
                <a:moveTo>
                  <a:pt x="0" y="0"/>
                </a:moveTo>
                <a:lnTo>
                  <a:pt x="16482700" y="0"/>
                </a:lnTo>
                <a:lnTo>
                  <a:pt x="16482700" y="9113600"/>
                </a:lnTo>
                <a:lnTo>
                  <a:pt x="0" y="9113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Preguntas iniciales</a:t>
            </a:r>
          </a:p>
        </p:txBody>
      </p:sp>
      <p:sp>
        <p:nvSpPr>
          <p:cNvPr name="TextBox 4" id="4"/>
          <p:cNvSpPr txBox="true"/>
          <p:nvPr/>
        </p:nvSpPr>
        <p:spPr>
          <a:xfrm rot="0">
            <a:off x="853159" y="3219450"/>
            <a:ext cx="11390208" cy="6038850"/>
          </a:xfrm>
          <a:prstGeom prst="rect">
            <a:avLst/>
          </a:prstGeom>
        </p:spPr>
        <p:txBody>
          <a:bodyPr anchor="t" rtlCol="false" tIns="0" lIns="0" bIns="0" rIns="0">
            <a:spAutoFit/>
          </a:bodyPr>
          <a:lstStyle/>
          <a:p>
            <a:pPr algn="l" marL="863591" indent="-431796" lvl="1">
              <a:lnSpc>
                <a:spcPts val="4799"/>
              </a:lnSpc>
              <a:buFont typeface="Arial"/>
              <a:buChar char="•"/>
            </a:pPr>
            <a:r>
              <a:rPr lang="en-US" sz="3999">
                <a:solidFill>
                  <a:srgbClr val="314137"/>
                </a:solidFill>
                <a:latin typeface="Childos Arabic"/>
                <a:ea typeface="Childos Arabic"/>
                <a:cs typeface="Childos Arabic"/>
                <a:sym typeface="Childos Arabic"/>
              </a:rPr>
              <a:t>¿Cuál es la relación que existe entre las emisiones de CO2 y la temperatura media?</a:t>
            </a:r>
          </a:p>
          <a:p>
            <a:pPr algn="l" marL="863591" indent="-431796" lvl="1">
              <a:lnSpc>
                <a:spcPts val="4799"/>
              </a:lnSpc>
              <a:buFont typeface="Arial"/>
              <a:buChar char="•"/>
            </a:pPr>
            <a:r>
              <a:rPr lang="en-US" sz="3999">
                <a:solidFill>
                  <a:srgbClr val="314137"/>
                </a:solidFill>
                <a:latin typeface="Childos Arabic"/>
                <a:ea typeface="Childos Arabic"/>
                <a:cs typeface="Childos Arabic"/>
                <a:sym typeface="Childos Arabic"/>
              </a:rPr>
              <a:t>¿El uso de energía renovable puede ser una solución a esta problemática? </a:t>
            </a:r>
          </a:p>
          <a:p>
            <a:pPr algn="l" marL="863591" indent="-431796" lvl="1">
              <a:lnSpc>
                <a:spcPts val="4799"/>
              </a:lnSpc>
              <a:buFont typeface="Arial"/>
              <a:buChar char="•"/>
            </a:pPr>
            <a:r>
              <a:rPr lang="en-US" sz="3999">
                <a:solidFill>
                  <a:srgbClr val="314137"/>
                </a:solidFill>
                <a:latin typeface="Childos Arabic"/>
                <a:ea typeface="Childos Arabic"/>
                <a:cs typeface="Childos Arabic"/>
                <a:sym typeface="Childos Arabic"/>
              </a:rPr>
              <a:t>¿Cuáles son los principales países con mayor emisión de CO2?</a:t>
            </a:r>
          </a:p>
          <a:p>
            <a:pPr algn="l" marL="863591" indent="-431796" lvl="1">
              <a:lnSpc>
                <a:spcPts val="4799"/>
              </a:lnSpc>
              <a:buFont typeface="Arial"/>
              <a:buChar char="•"/>
            </a:pPr>
            <a:r>
              <a:rPr lang="en-US" sz="3999">
                <a:solidFill>
                  <a:srgbClr val="314137"/>
                </a:solidFill>
                <a:latin typeface="Childos Arabic"/>
                <a:ea typeface="Childos Arabic"/>
                <a:cs typeface="Childos Arabic"/>
                <a:sym typeface="Childos Arabic"/>
              </a:rPr>
              <a:t>¿El uso de energías renovable si representa una disminución en la temperatura media?</a:t>
            </a:r>
          </a:p>
          <a:p>
            <a:pPr algn="l" marL="863591" indent="-431796" lvl="1">
              <a:lnSpc>
                <a:spcPts val="4799"/>
              </a:lnSpc>
              <a:buFont typeface="Arial"/>
              <a:buChar char="•"/>
            </a:pPr>
            <a:r>
              <a:rPr lang="en-US" sz="3999">
                <a:solidFill>
                  <a:srgbClr val="314137"/>
                </a:solidFill>
                <a:latin typeface="Childos Arabic"/>
                <a:ea typeface="Childos Arabic"/>
                <a:cs typeface="Childos Arabic"/>
                <a:sym typeface="Childos Arabic"/>
              </a:rPr>
              <a:t>¿Qué factor se relaciona con una mayor cantidad de eventos climáticos extremos?</a:t>
            </a:r>
          </a:p>
        </p:txBody>
      </p:sp>
      <p:sp>
        <p:nvSpPr>
          <p:cNvPr name="Freeform 5" id="5"/>
          <p:cNvSpPr/>
          <p:nvPr/>
        </p:nvSpPr>
        <p:spPr>
          <a:xfrm flipH="false" flipV="false" rot="0">
            <a:off x="13456180" y="3608302"/>
            <a:ext cx="4831146" cy="6662648"/>
          </a:xfrm>
          <a:custGeom>
            <a:avLst/>
            <a:gdLst/>
            <a:ahLst/>
            <a:cxnLst/>
            <a:rect r="r" b="b" t="t" l="l"/>
            <a:pathLst>
              <a:path h="6662648" w="4831146">
                <a:moveTo>
                  <a:pt x="0" y="0"/>
                </a:moveTo>
                <a:lnTo>
                  <a:pt x="4831146" y="0"/>
                </a:lnTo>
                <a:lnTo>
                  <a:pt x="4831146" y="6662648"/>
                </a:lnTo>
                <a:lnTo>
                  <a:pt x="0" y="66626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2270354" y="6212206"/>
            <a:ext cx="8075400" cy="4860450"/>
            <a:chOff x="0" y="0"/>
            <a:chExt cx="10767200" cy="6480600"/>
          </a:xfrm>
        </p:grpSpPr>
        <p:sp>
          <p:nvSpPr>
            <p:cNvPr name="Freeform 3" id="3"/>
            <p:cNvSpPr/>
            <p:nvPr/>
          </p:nvSpPr>
          <p:spPr>
            <a:xfrm flipH="false" flipV="false" rot="0">
              <a:off x="-957834" y="-377698"/>
              <a:ext cx="12675489" cy="7432801"/>
            </a:xfrm>
            <a:custGeom>
              <a:avLst/>
              <a:gdLst/>
              <a:ahLst/>
              <a:cxnLst/>
              <a:rect r="r" b="b" t="t" l="l"/>
              <a:pathLst>
                <a:path h="7432801" w="12675489">
                  <a:moveTo>
                    <a:pt x="1309878" y="5972810"/>
                  </a:moveTo>
                  <a:cubicBezTo>
                    <a:pt x="0" y="5675249"/>
                    <a:pt x="2698877" y="4860163"/>
                    <a:pt x="3647440" y="4721225"/>
                  </a:cubicBezTo>
                  <a:cubicBezTo>
                    <a:pt x="4596003" y="4582287"/>
                    <a:pt x="6163818" y="5255768"/>
                    <a:pt x="7001256" y="5139182"/>
                  </a:cubicBezTo>
                  <a:cubicBezTo>
                    <a:pt x="7838694" y="5022596"/>
                    <a:pt x="8451977" y="4809236"/>
                    <a:pt x="8672195" y="4021836"/>
                  </a:cubicBezTo>
                  <a:cubicBezTo>
                    <a:pt x="8892413" y="3234436"/>
                    <a:pt x="7849997" y="0"/>
                    <a:pt x="8322437" y="414147"/>
                  </a:cubicBezTo>
                  <a:cubicBezTo>
                    <a:pt x="8794877" y="828294"/>
                    <a:pt x="12675489" y="5580126"/>
                    <a:pt x="11506581" y="6506464"/>
                  </a:cubicBezTo>
                  <a:cubicBezTo>
                    <a:pt x="10337672" y="7432801"/>
                    <a:pt x="2619629" y="6270244"/>
                    <a:pt x="1309751" y="5972683"/>
                  </a:cubicBezTo>
                  <a:close/>
                </a:path>
              </a:pathLst>
            </a:custGeom>
            <a:solidFill>
              <a:srgbClr val="FFFFFF">
                <a:alpha val="20392"/>
              </a:srgbClr>
            </a:solidFill>
          </p:spPr>
        </p:sp>
      </p:grpSp>
      <p:grpSp>
        <p:nvGrpSpPr>
          <p:cNvPr name="Group 4" id="4"/>
          <p:cNvGrpSpPr/>
          <p:nvPr/>
        </p:nvGrpSpPr>
        <p:grpSpPr>
          <a:xfrm rot="0">
            <a:off x="-3275900" y="-669442"/>
            <a:ext cx="10808100" cy="3667750"/>
            <a:chOff x="0" y="0"/>
            <a:chExt cx="14410800" cy="4890333"/>
          </a:xfrm>
        </p:grpSpPr>
        <p:sp>
          <p:nvSpPr>
            <p:cNvPr name="Freeform 5" id="5"/>
            <p:cNvSpPr/>
            <p:nvPr/>
          </p:nvSpPr>
          <p:spPr>
            <a:xfrm flipH="false" flipV="false" rot="0">
              <a:off x="-615569" y="-368046"/>
              <a:ext cx="16181704" cy="5595239"/>
            </a:xfrm>
            <a:custGeom>
              <a:avLst/>
              <a:gdLst/>
              <a:ahLst/>
              <a:cxnLst/>
              <a:rect r="r" b="b" t="t" l="l"/>
              <a:pathLst>
                <a:path h="5595239" w="16181704">
                  <a:moveTo>
                    <a:pt x="14405609" y="892556"/>
                  </a:moveTo>
                  <a:cubicBezTo>
                    <a:pt x="16181704" y="1156335"/>
                    <a:pt x="13657072" y="2116582"/>
                    <a:pt x="12896215" y="2254631"/>
                  </a:cubicBezTo>
                  <a:cubicBezTo>
                    <a:pt x="12135357" y="2392680"/>
                    <a:pt x="10598658" y="1653286"/>
                    <a:pt x="9840976" y="1720723"/>
                  </a:cubicBezTo>
                  <a:cubicBezTo>
                    <a:pt x="9083293" y="1788160"/>
                    <a:pt x="8957564" y="2530602"/>
                    <a:pt x="8350122" y="2659507"/>
                  </a:cubicBezTo>
                  <a:cubicBezTo>
                    <a:pt x="7742682" y="2788412"/>
                    <a:pt x="6871462" y="2153412"/>
                    <a:pt x="6196711" y="2493899"/>
                  </a:cubicBezTo>
                  <a:cubicBezTo>
                    <a:pt x="5521960" y="2834386"/>
                    <a:pt x="5172075" y="4297553"/>
                    <a:pt x="4300855" y="4702556"/>
                  </a:cubicBezTo>
                  <a:cubicBezTo>
                    <a:pt x="3429635" y="5107559"/>
                    <a:pt x="1312926" y="5595239"/>
                    <a:pt x="969391" y="4923409"/>
                  </a:cubicBezTo>
                  <a:cubicBezTo>
                    <a:pt x="625856" y="4251579"/>
                    <a:pt x="0" y="1343406"/>
                    <a:pt x="2239391" y="671703"/>
                  </a:cubicBezTo>
                  <a:cubicBezTo>
                    <a:pt x="4478782" y="0"/>
                    <a:pt x="12629515" y="628777"/>
                    <a:pt x="14405609" y="892556"/>
                  </a:cubicBezTo>
                  <a:close/>
                </a:path>
              </a:pathLst>
            </a:custGeom>
            <a:solidFill>
              <a:srgbClr val="FFFFFF">
                <a:alpha val="20392"/>
              </a:srgbClr>
            </a:solidFill>
          </p:spPr>
        </p:sp>
      </p:grpSp>
      <p:sp>
        <p:nvSpPr>
          <p:cNvPr name="Freeform 6" id="6"/>
          <p:cNvSpPr/>
          <p:nvPr/>
        </p:nvSpPr>
        <p:spPr>
          <a:xfrm flipH="false" flipV="false" rot="0">
            <a:off x="-6435050" y="6867913"/>
            <a:ext cx="12476332" cy="3644286"/>
          </a:xfrm>
          <a:custGeom>
            <a:avLst/>
            <a:gdLst/>
            <a:ahLst/>
            <a:cxnLst/>
            <a:rect r="r" b="b" t="t" l="l"/>
            <a:pathLst>
              <a:path h="3644286" w="12476332">
                <a:moveTo>
                  <a:pt x="0" y="0"/>
                </a:moveTo>
                <a:lnTo>
                  <a:pt x="12476332" y="0"/>
                </a:lnTo>
                <a:lnTo>
                  <a:pt x="12476332" y="3644286"/>
                </a:lnTo>
                <a:lnTo>
                  <a:pt x="0" y="3644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363889" y="4319168"/>
            <a:ext cx="4611289" cy="4145683"/>
          </a:xfrm>
          <a:custGeom>
            <a:avLst/>
            <a:gdLst/>
            <a:ahLst/>
            <a:cxnLst/>
            <a:rect r="r" b="b" t="t" l="l"/>
            <a:pathLst>
              <a:path h="4145683" w="4611289">
                <a:moveTo>
                  <a:pt x="0" y="0"/>
                </a:moveTo>
                <a:lnTo>
                  <a:pt x="4611289" y="0"/>
                </a:lnTo>
                <a:lnTo>
                  <a:pt x="4611289" y="4145683"/>
                </a:lnTo>
                <a:lnTo>
                  <a:pt x="0" y="4145683"/>
                </a:lnTo>
                <a:lnTo>
                  <a:pt x="0" y="0"/>
                </a:lnTo>
                <a:close/>
              </a:path>
            </a:pathLst>
          </a:custGeom>
          <a:blipFill>
            <a:blip r:embed="rId5"/>
            <a:stretch>
              <a:fillRect l="0" t="0" r="0" b="0"/>
            </a:stretch>
          </a:blipFill>
        </p:spPr>
      </p:sp>
      <p:sp>
        <p:nvSpPr>
          <p:cNvPr name="Freeform 8" id="8"/>
          <p:cNvSpPr/>
          <p:nvPr/>
        </p:nvSpPr>
        <p:spPr>
          <a:xfrm flipH="false" flipV="false" rot="0">
            <a:off x="1078141" y="4319168"/>
            <a:ext cx="4601351" cy="4145683"/>
          </a:xfrm>
          <a:custGeom>
            <a:avLst/>
            <a:gdLst/>
            <a:ahLst/>
            <a:cxnLst/>
            <a:rect r="r" b="b" t="t" l="l"/>
            <a:pathLst>
              <a:path h="4145683" w="4601351">
                <a:moveTo>
                  <a:pt x="0" y="0"/>
                </a:moveTo>
                <a:lnTo>
                  <a:pt x="4601351" y="0"/>
                </a:lnTo>
                <a:lnTo>
                  <a:pt x="4601351" y="4145683"/>
                </a:lnTo>
                <a:lnTo>
                  <a:pt x="0" y="4145683"/>
                </a:lnTo>
                <a:lnTo>
                  <a:pt x="0" y="0"/>
                </a:lnTo>
                <a:close/>
              </a:path>
            </a:pathLst>
          </a:custGeom>
          <a:blipFill>
            <a:blip r:embed="rId6"/>
            <a:stretch>
              <a:fillRect l="0" t="0" r="0" b="0"/>
            </a:stretch>
          </a:blipFill>
        </p:spPr>
      </p:sp>
      <p:sp>
        <p:nvSpPr>
          <p:cNvPr name="Freeform 9" id="9"/>
          <p:cNvSpPr/>
          <p:nvPr/>
        </p:nvSpPr>
        <p:spPr>
          <a:xfrm flipH="false" flipV="false" rot="0">
            <a:off x="6764925" y="4319168"/>
            <a:ext cx="4629197" cy="4145683"/>
          </a:xfrm>
          <a:custGeom>
            <a:avLst/>
            <a:gdLst/>
            <a:ahLst/>
            <a:cxnLst/>
            <a:rect r="r" b="b" t="t" l="l"/>
            <a:pathLst>
              <a:path h="4145683" w="4629197">
                <a:moveTo>
                  <a:pt x="0" y="0"/>
                </a:moveTo>
                <a:lnTo>
                  <a:pt x="4629197" y="0"/>
                </a:lnTo>
                <a:lnTo>
                  <a:pt x="4629197" y="4145683"/>
                </a:lnTo>
                <a:lnTo>
                  <a:pt x="0" y="4145683"/>
                </a:lnTo>
                <a:lnTo>
                  <a:pt x="0" y="0"/>
                </a:lnTo>
                <a:close/>
              </a:path>
            </a:pathLst>
          </a:custGeom>
          <a:blipFill>
            <a:blip r:embed="rId7"/>
            <a:stretch>
              <a:fillRect l="0" t="0" r="0" b="0"/>
            </a:stretch>
          </a:blipFill>
        </p:spPr>
      </p:sp>
      <p:sp>
        <p:nvSpPr>
          <p:cNvPr name="TextBox 10" id="10"/>
          <p:cNvSpPr txBox="true"/>
          <p:nvPr/>
        </p:nvSpPr>
        <p:spPr>
          <a:xfrm rot="0">
            <a:off x="1225703" y="2955800"/>
            <a:ext cx="5145222" cy="581025"/>
          </a:xfrm>
          <a:prstGeom prst="rect">
            <a:avLst/>
          </a:prstGeom>
        </p:spPr>
        <p:txBody>
          <a:bodyPr anchor="t" rtlCol="false" tIns="0" lIns="0" bIns="0" rIns="0">
            <a:spAutoFit/>
          </a:bodyPr>
          <a:lstStyle/>
          <a:p>
            <a:pPr algn="l">
              <a:lnSpc>
                <a:spcPts val="4320"/>
              </a:lnSpc>
            </a:pPr>
            <a:r>
              <a:rPr lang="en-US" b="true" sz="3600">
                <a:solidFill>
                  <a:srgbClr val="314137"/>
                </a:solidFill>
                <a:latin typeface="Childos Arabic Bold"/>
                <a:ea typeface="Childos Arabic Bold"/>
                <a:cs typeface="Childos Arabic Bold"/>
                <a:sym typeface="Childos Arabic Bold"/>
              </a:rPr>
              <a:t>Temperatura media (°C)</a:t>
            </a:r>
          </a:p>
        </p:txBody>
      </p:sp>
      <p:sp>
        <p:nvSpPr>
          <p:cNvPr name="TextBox 11" id="11"/>
          <p:cNvSpPr txBox="true"/>
          <p:nvPr/>
        </p:nvSpPr>
        <p:spPr>
          <a:xfrm rot="0">
            <a:off x="6370925" y="2960208"/>
            <a:ext cx="5190250" cy="581025"/>
          </a:xfrm>
          <a:prstGeom prst="rect">
            <a:avLst/>
          </a:prstGeom>
        </p:spPr>
        <p:txBody>
          <a:bodyPr anchor="t" rtlCol="false" tIns="0" lIns="0" bIns="0" rIns="0">
            <a:spAutoFit/>
          </a:bodyPr>
          <a:lstStyle/>
          <a:p>
            <a:pPr algn="ctr">
              <a:lnSpc>
                <a:spcPts val="4320"/>
              </a:lnSpc>
            </a:pPr>
            <a:r>
              <a:rPr lang="en-US" b="true" sz="3600">
                <a:solidFill>
                  <a:srgbClr val="314137"/>
                </a:solidFill>
                <a:latin typeface="Childos Arabic Bold"/>
                <a:ea typeface="Childos Arabic Bold"/>
                <a:cs typeface="Childos Arabic Bold"/>
                <a:sym typeface="Childos Arabic Bold"/>
              </a:rPr>
              <a:t>Emisiones de CO2</a:t>
            </a:r>
          </a:p>
        </p:txBody>
      </p:sp>
      <p:sp>
        <p:nvSpPr>
          <p:cNvPr name="TextBox 12" id="12"/>
          <p:cNvSpPr txBox="true"/>
          <p:nvPr/>
        </p:nvSpPr>
        <p:spPr>
          <a:xfrm rot="0">
            <a:off x="12003698" y="2960208"/>
            <a:ext cx="5331671" cy="581025"/>
          </a:xfrm>
          <a:prstGeom prst="rect">
            <a:avLst/>
          </a:prstGeom>
        </p:spPr>
        <p:txBody>
          <a:bodyPr anchor="t" rtlCol="false" tIns="0" lIns="0" bIns="0" rIns="0">
            <a:spAutoFit/>
          </a:bodyPr>
          <a:lstStyle/>
          <a:p>
            <a:pPr algn="l">
              <a:lnSpc>
                <a:spcPts val="4320"/>
              </a:lnSpc>
            </a:pPr>
            <a:r>
              <a:rPr lang="en-US" b="true" sz="3600">
                <a:solidFill>
                  <a:srgbClr val="314137"/>
                </a:solidFill>
                <a:latin typeface="Childos Arabic Bold"/>
                <a:ea typeface="Childos Arabic Bold"/>
                <a:cs typeface="Childos Arabic Bold"/>
                <a:sym typeface="Childos Arabic Bold"/>
              </a:rPr>
              <a:t>Aumento del nivel del mar</a:t>
            </a:r>
          </a:p>
        </p:txBody>
      </p:sp>
      <p:sp>
        <p:nvSpPr>
          <p:cNvPr name="TextBox 13" id="13"/>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Distribución de los datos</a:t>
            </a:r>
          </a:p>
        </p:txBody>
      </p:sp>
      <p:sp>
        <p:nvSpPr>
          <p:cNvPr name="TextBox 14" id="14"/>
          <p:cNvSpPr txBox="true"/>
          <p:nvPr/>
        </p:nvSpPr>
        <p:spPr>
          <a:xfrm rot="0">
            <a:off x="12501019" y="8642431"/>
            <a:ext cx="4834350" cy="1085850"/>
          </a:xfrm>
          <a:prstGeom prst="rect">
            <a:avLst/>
          </a:prstGeom>
        </p:spPr>
        <p:txBody>
          <a:bodyPr anchor="t" rtlCol="false" tIns="0" lIns="0" bIns="0" rIns="0">
            <a:spAutoFit/>
          </a:bodyPr>
          <a:lstStyle/>
          <a:p>
            <a:pPr algn="l">
              <a:lnSpc>
                <a:spcPts val="2879"/>
              </a:lnSpc>
            </a:pPr>
            <a:r>
              <a:rPr lang="en-US" sz="2400">
                <a:solidFill>
                  <a:srgbClr val="314137"/>
                </a:solidFill>
                <a:latin typeface="Lato"/>
                <a:ea typeface="Lato"/>
                <a:cs typeface="Lato"/>
                <a:sym typeface="Lato"/>
              </a:rPr>
              <a:t>2.00 - 4.00 mm</a:t>
            </a:r>
          </a:p>
          <a:p>
            <a:pPr algn="l">
              <a:lnSpc>
                <a:spcPts val="2879"/>
              </a:lnSpc>
            </a:pPr>
            <a:r>
              <a:rPr lang="en-US" sz="2400">
                <a:solidFill>
                  <a:srgbClr val="314137"/>
                </a:solidFill>
                <a:latin typeface="Lato"/>
                <a:ea typeface="Lato"/>
                <a:cs typeface="Lato"/>
                <a:sym typeface="Lato"/>
              </a:rPr>
              <a:t>Promedio: 3.01</a:t>
            </a:r>
          </a:p>
          <a:p>
            <a:pPr algn="l">
              <a:lnSpc>
                <a:spcPts val="2879"/>
              </a:lnSpc>
            </a:pPr>
            <a:r>
              <a:rPr lang="en-US" sz="2400">
                <a:solidFill>
                  <a:srgbClr val="314137"/>
                </a:solidFill>
                <a:latin typeface="Lato"/>
                <a:ea typeface="Lato"/>
                <a:cs typeface="Lato"/>
                <a:sym typeface="Lato"/>
              </a:rPr>
              <a:t>Máximo: 5.00</a:t>
            </a:r>
          </a:p>
        </p:txBody>
      </p:sp>
      <p:sp>
        <p:nvSpPr>
          <p:cNvPr name="TextBox 15" id="15"/>
          <p:cNvSpPr txBox="true"/>
          <p:nvPr/>
        </p:nvSpPr>
        <p:spPr>
          <a:xfrm rot="0">
            <a:off x="6931978" y="8642431"/>
            <a:ext cx="4834350" cy="1085850"/>
          </a:xfrm>
          <a:prstGeom prst="rect">
            <a:avLst/>
          </a:prstGeom>
        </p:spPr>
        <p:txBody>
          <a:bodyPr anchor="t" rtlCol="false" tIns="0" lIns="0" bIns="0" rIns="0">
            <a:spAutoFit/>
          </a:bodyPr>
          <a:lstStyle/>
          <a:p>
            <a:pPr algn="l">
              <a:lnSpc>
                <a:spcPts val="2879"/>
              </a:lnSpc>
            </a:pPr>
            <a:r>
              <a:rPr lang="en-US" sz="2400">
                <a:solidFill>
                  <a:srgbClr val="314137"/>
                </a:solidFill>
                <a:latin typeface="Lato"/>
                <a:ea typeface="Lato"/>
                <a:cs typeface="Lato"/>
                <a:sym typeface="Lato"/>
              </a:rPr>
              <a:t>5.57 - 15.40 (toneladas/capita)</a:t>
            </a:r>
          </a:p>
          <a:p>
            <a:pPr algn="l">
              <a:lnSpc>
                <a:spcPts val="2879"/>
              </a:lnSpc>
            </a:pPr>
            <a:r>
              <a:rPr lang="en-US" sz="2400">
                <a:solidFill>
                  <a:srgbClr val="314137"/>
                </a:solidFill>
                <a:latin typeface="Lato"/>
                <a:ea typeface="Lato"/>
                <a:cs typeface="Lato"/>
                <a:sym typeface="Lato"/>
              </a:rPr>
              <a:t>Promedio: 10.43</a:t>
            </a:r>
          </a:p>
          <a:p>
            <a:pPr algn="l">
              <a:lnSpc>
                <a:spcPts val="2879"/>
              </a:lnSpc>
            </a:pPr>
            <a:r>
              <a:rPr lang="en-US" sz="2400">
                <a:solidFill>
                  <a:srgbClr val="314137"/>
                </a:solidFill>
                <a:latin typeface="Lato"/>
                <a:ea typeface="Lato"/>
                <a:cs typeface="Lato"/>
                <a:sym typeface="Lato"/>
              </a:rPr>
              <a:t>Máximo: 20.00</a:t>
            </a:r>
          </a:p>
        </p:txBody>
      </p:sp>
      <p:sp>
        <p:nvSpPr>
          <p:cNvPr name="TextBox 16" id="16"/>
          <p:cNvSpPr txBox="true"/>
          <p:nvPr/>
        </p:nvSpPr>
        <p:spPr>
          <a:xfrm rot="0">
            <a:off x="1504565" y="8642431"/>
            <a:ext cx="4834350" cy="1085850"/>
          </a:xfrm>
          <a:prstGeom prst="rect">
            <a:avLst/>
          </a:prstGeom>
        </p:spPr>
        <p:txBody>
          <a:bodyPr anchor="t" rtlCol="false" tIns="0" lIns="0" bIns="0" rIns="0">
            <a:spAutoFit/>
          </a:bodyPr>
          <a:lstStyle/>
          <a:p>
            <a:pPr algn="l">
              <a:lnSpc>
                <a:spcPts val="2879"/>
              </a:lnSpc>
            </a:pPr>
            <a:r>
              <a:rPr lang="en-US" sz="2400">
                <a:solidFill>
                  <a:srgbClr val="314137"/>
                </a:solidFill>
                <a:latin typeface="Lato"/>
                <a:ea typeface="Lato"/>
                <a:cs typeface="Lato"/>
                <a:sym typeface="Lato"/>
              </a:rPr>
              <a:t>12.17 - 27.23 (°C)</a:t>
            </a:r>
          </a:p>
          <a:p>
            <a:pPr algn="l">
              <a:lnSpc>
                <a:spcPts val="2879"/>
              </a:lnSpc>
            </a:pPr>
            <a:r>
              <a:rPr lang="en-US" sz="2400">
                <a:solidFill>
                  <a:srgbClr val="314137"/>
                </a:solidFill>
                <a:latin typeface="Lato"/>
                <a:ea typeface="Lato"/>
                <a:cs typeface="Lato"/>
                <a:sym typeface="Lato"/>
              </a:rPr>
              <a:t>Promedio: 19.88</a:t>
            </a:r>
          </a:p>
          <a:p>
            <a:pPr algn="l">
              <a:lnSpc>
                <a:spcPts val="2879"/>
              </a:lnSpc>
            </a:pPr>
            <a:r>
              <a:rPr lang="en-US" sz="2400">
                <a:solidFill>
                  <a:srgbClr val="314137"/>
                </a:solidFill>
                <a:latin typeface="Lato"/>
                <a:ea typeface="Lato"/>
                <a:cs typeface="Lato"/>
                <a:sym typeface="Lato"/>
              </a:rPr>
              <a:t>Máximo: 34.90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2270354" y="6212206"/>
            <a:ext cx="8075400" cy="4860450"/>
            <a:chOff x="0" y="0"/>
            <a:chExt cx="10767200" cy="6480600"/>
          </a:xfrm>
        </p:grpSpPr>
        <p:sp>
          <p:nvSpPr>
            <p:cNvPr name="Freeform 3" id="3"/>
            <p:cNvSpPr/>
            <p:nvPr/>
          </p:nvSpPr>
          <p:spPr>
            <a:xfrm flipH="false" flipV="false" rot="0">
              <a:off x="-957834" y="-377698"/>
              <a:ext cx="12675489" cy="7432801"/>
            </a:xfrm>
            <a:custGeom>
              <a:avLst/>
              <a:gdLst/>
              <a:ahLst/>
              <a:cxnLst/>
              <a:rect r="r" b="b" t="t" l="l"/>
              <a:pathLst>
                <a:path h="7432801" w="12675489">
                  <a:moveTo>
                    <a:pt x="1309878" y="5972810"/>
                  </a:moveTo>
                  <a:cubicBezTo>
                    <a:pt x="0" y="5675249"/>
                    <a:pt x="2698877" y="4860163"/>
                    <a:pt x="3647440" y="4721225"/>
                  </a:cubicBezTo>
                  <a:cubicBezTo>
                    <a:pt x="4596003" y="4582287"/>
                    <a:pt x="6163818" y="5255768"/>
                    <a:pt x="7001256" y="5139182"/>
                  </a:cubicBezTo>
                  <a:cubicBezTo>
                    <a:pt x="7838694" y="5022596"/>
                    <a:pt x="8451977" y="4809236"/>
                    <a:pt x="8672195" y="4021836"/>
                  </a:cubicBezTo>
                  <a:cubicBezTo>
                    <a:pt x="8892413" y="3234436"/>
                    <a:pt x="7849997" y="0"/>
                    <a:pt x="8322437" y="414147"/>
                  </a:cubicBezTo>
                  <a:cubicBezTo>
                    <a:pt x="8794877" y="828294"/>
                    <a:pt x="12675489" y="5580126"/>
                    <a:pt x="11506581" y="6506464"/>
                  </a:cubicBezTo>
                  <a:cubicBezTo>
                    <a:pt x="10337672" y="7432801"/>
                    <a:pt x="2619629" y="6270244"/>
                    <a:pt x="1309751" y="5972683"/>
                  </a:cubicBezTo>
                  <a:close/>
                </a:path>
              </a:pathLst>
            </a:custGeom>
            <a:solidFill>
              <a:srgbClr val="FFFFFF">
                <a:alpha val="20392"/>
              </a:srgbClr>
            </a:solidFill>
          </p:spPr>
        </p:sp>
      </p:grpSp>
      <p:grpSp>
        <p:nvGrpSpPr>
          <p:cNvPr name="Group 4" id="4"/>
          <p:cNvGrpSpPr/>
          <p:nvPr/>
        </p:nvGrpSpPr>
        <p:grpSpPr>
          <a:xfrm rot="0">
            <a:off x="-3275900" y="-669442"/>
            <a:ext cx="10808100" cy="3667750"/>
            <a:chOff x="0" y="0"/>
            <a:chExt cx="14410800" cy="4890333"/>
          </a:xfrm>
        </p:grpSpPr>
        <p:sp>
          <p:nvSpPr>
            <p:cNvPr name="Freeform 5" id="5"/>
            <p:cNvSpPr/>
            <p:nvPr/>
          </p:nvSpPr>
          <p:spPr>
            <a:xfrm flipH="false" flipV="false" rot="0">
              <a:off x="-615569" y="-368046"/>
              <a:ext cx="16181704" cy="5595239"/>
            </a:xfrm>
            <a:custGeom>
              <a:avLst/>
              <a:gdLst/>
              <a:ahLst/>
              <a:cxnLst/>
              <a:rect r="r" b="b" t="t" l="l"/>
              <a:pathLst>
                <a:path h="5595239" w="16181704">
                  <a:moveTo>
                    <a:pt x="14405609" y="892556"/>
                  </a:moveTo>
                  <a:cubicBezTo>
                    <a:pt x="16181704" y="1156335"/>
                    <a:pt x="13657072" y="2116582"/>
                    <a:pt x="12896215" y="2254631"/>
                  </a:cubicBezTo>
                  <a:cubicBezTo>
                    <a:pt x="12135357" y="2392680"/>
                    <a:pt x="10598658" y="1653286"/>
                    <a:pt x="9840976" y="1720723"/>
                  </a:cubicBezTo>
                  <a:cubicBezTo>
                    <a:pt x="9083293" y="1788160"/>
                    <a:pt x="8957564" y="2530602"/>
                    <a:pt x="8350122" y="2659507"/>
                  </a:cubicBezTo>
                  <a:cubicBezTo>
                    <a:pt x="7742682" y="2788412"/>
                    <a:pt x="6871462" y="2153412"/>
                    <a:pt x="6196711" y="2493899"/>
                  </a:cubicBezTo>
                  <a:cubicBezTo>
                    <a:pt x="5521960" y="2834386"/>
                    <a:pt x="5172075" y="4297553"/>
                    <a:pt x="4300855" y="4702556"/>
                  </a:cubicBezTo>
                  <a:cubicBezTo>
                    <a:pt x="3429635" y="5107559"/>
                    <a:pt x="1312926" y="5595239"/>
                    <a:pt x="969391" y="4923409"/>
                  </a:cubicBezTo>
                  <a:cubicBezTo>
                    <a:pt x="625856" y="4251579"/>
                    <a:pt x="0" y="1343406"/>
                    <a:pt x="2239391" y="671703"/>
                  </a:cubicBezTo>
                  <a:cubicBezTo>
                    <a:pt x="4478782" y="0"/>
                    <a:pt x="12629515" y="628777"/>
                    <a:pt x="14405609" y="892556"/>
                  </a:cubicBezTo>
                  <a:close/>
                </a:path>
              </a:pathLst>
            </a:custGeom>
            <a:solidFill>
              <a:srgbClr val="FFFFFF">
                <a:alpha val="20392"/>
              </a:srgbClr>
            </a:solidFill>
          </p:spPr>
        </p:sp>
      </p:grpSp>
      <p:sp>
        <p:nvSpPr>
          <p:cNvPr name="Freeform 6" id="6"/>
          <p:cNvSpPr/>
          <p:nvPr/>
        </p:nvSpPr>
        <p:spPr>
          <a:xfrm flipH="false" flipV="false" rot="0">
            <a:off x="-6435050" y="7038363"/>
            <a:ext cx="12476332" cy="3644286"/>
          </a:xfrm>
          <a:custGeom>
            <a:avLst/>
            <a:gdLst/>
            <a:ahLst/>
            <a:cxnLst/>
            <a:rect r="r" b="b" t="t" l="l"/>
            <a:pathLst>
              <a:path h="3644286" w="12476332">
                <a:moveTo>
                  <a:pt x="0" y="0"/>
                </a:moveTo>
                <a:lnTo>
                  <a:pt x="12476332" y="0"/>
                </a:lnTo>
                <a:lnTo>
                  <a:pt x="12476332" y="3644286"/>
                </a:lnTo>
                <a:lnTo>
                  <a:pt x="0" y="3644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93676" y="4196615"/>
            <a:ext cx="4747606" cy="4268236"/>
          </a:xfrm>
          <a:custGeom>
            <a:avLst/>
            <a:gdLst/>
            <a:ahLst/>
            <a:cxnLst/>
            <a:rect r="r" b="b" t="t" l="l"/>
            <a:pathLst>
              <a:path h="4268236" w="4747606">
                <a:moveTo>
                  <a:pt x="0" y="0"/>
                </a:moveTo>
                <a:lnTo>
                  <a:pt x="4747606" y="0"/>
                </a:lnTo>
                <a:lnTo>
                  <a:pt x="4747606" y="4268236"/>
                </a:lnTo>
                <a:lnTo>
                  <a:pt x="0" y="4268236"/>
                </a:lnTo>
                <a:lnTo>
                  <a:pt x="0" y="0"/>
                </a:lnTo>
                <a:close/>
              </a:path>
            </a:pathLst>
          </a:custGeom>
          <a:blipFill>
            <a:blip r:embed="rId5"/>
            <a:stretch>
              <a:fillRect l="0" t="0" r="0" b="0"/>
            </a:stretch>
          </a:blipFill>
        </p:spPr>
      </p:sp>
      <p:sp>
        <p:nvSpPr>
          <p:cNvPr name="Freeform 8" id="8"/>
          <p:cNvSpPr/>
          <p:nvPr/>
        </p:nvSpPr>
        <p:spPr>
          <a:xfrm flipH="false" flipV="false" rot="0">
            <a:off x="7244861" y="4321217"/>
            <a:ext cx="4668225" cy="4205935"/>
          </a:xfrm>
          <a:custGeom>
            <a:avLst/>
            <a:gdLst/>
            <a:ahLst/>
            <a:cxnLst/>
            <a:rect r="r" b="b" t="t" l="l"/>
            <a:pathLst>
              <a:path h="4205935" w="4668225">
                <a:moveTo>
                  <a:pt x="0" y="0"/>
                </a:moveTo>
                <a:lnTo>
                  <a:pt x="4668225" y="0"/>
                </a:lnTo>
                <a:lnTo>
                  <a:pt x="4668225" y="4205935"/>
                </a:lnTo>
                <a:lnTo>
                  <a:pt x="0" y="4205935"/>
                </a:lnTo>
                <a:lnTo>
                  <a:pt x="0" y="0"/>
                </a:lnTo>
                <a:close/>
              </a:path>
            </a:pathLst>
          </a:custGeom>
          <a:blipFill>
            <a:blip r:embed="rId6"/>
            <a:stretch>
              <a:fillRect l="0" t="0" r="0" b="0"/>
            </a:stretch>
          </a:blipFill>
        </p:spPr>
      </p:sp>
      <p:sp>
        <p:nvSpPr>
          <p:cNvPr name="Freeform 9" id="9"/>
          <p:cNvSpPr/>
          <p:nvPr/>
        </p:nvSpPr>
        <p:spPr>
          <a:xfrm flipH="false" flipV="false" rot="0">
            <a:off x="12462647" y="4321217"/>
            <a:ext cx="5599264" cy="4143634"/>
          </a:xfrm>
          <a:custGeom>
            <a:avLst/>
            <a:gdLst/>
            <a:ahLst/>
            <a:cxnLst/>
            <a:rect r="r" b="b" t="t" l="l"/>
            <a:pathLst>
              <a:path h="4143634" w="5599264">
                <a:moveTo>
                  <a:pt x="0" y="0"/>
                </a:moveTo>
                <a:lnTo>
                  <a:pt x="5599264" y="0"/>
                </a:lnTo>
                <a:lnTo>
                  <a:pt x="5599264" y="4143634"/>
                </a:lnTo>
                <a:lnTo>
                  <a:pt x="0" y="4143634"/>
                </a:lnTo>
                <a:lnTo>
                  <a:pt x="0" y="0"/>
                </a:lnTo>
                <a:close/>
              </a:path>
            </a:pathLst>
          </a:custGeom>
          <a:blipFill>
            <a:blip r:embed="rId7"/>
            <a:stretch>
              <a:fillRect l="0" t="0" r="0" b="0"/>
            </a:stretch>
          </a:blipFill>
        </p:spPr>
      </p:sp>
      <p:sp>
        <p:nvSpPr>
          <p:cNvPr name="TextBox 10" id="10"/>
          <p:cNvSpPr txBox="true"/>
          <p:nvPr/>
        </p:nvSpPr>
        <p:spPr>
          <a:xfrm rot="0">
            <a:off x="1165955" y="2688746"/>
            <a:ext cx="5145222" cy="1123950"/>
          </a:xfrm>
          <a:prstGeom prst="rect">
            <a:avLst/>
          </a:prstGeom>
        </p:spPr>
        <p:txBody>
          <a:bodyPr anchor="t" rtlCol="false" tIns="0" lIns="0" bIns="0" rIns="0">
            <a:spAutoFit/>
          </a:bodyPr>
          <a:lstStyle/>
          <a:p>
            <a:pPr algn="ctr">
              <a:lnSpc>
                <a:spcPts val="4320"/>
              </a:lnSpc>
            </a:pPr>
            <a:r>
              <a:rPr lang="en-US" b="true" sz="3600">
                <a:solidFill>
                  <a:srgbClr val="314137"/>
                </a:solidFill>
                <a:latin typeface="Childos Arabic Bold"/>
                <a:ea typeface="Childos Arabic Bold"/>
                <a:cs typeface="Childos Arabic Bold"/>
                <a:sym typeface="Childos Arabic Bold"/>
              </a:rPr>
              <a:t>Eventos climáticos extremos</a:t>
            </a:r>
          </a:p>
        </p:txBody>
      </p:sp>
      <p:sp>
        <p:nvSpPr>
          <p:cNvPr name="TextBox 11" id="11"/>
          <p:cNvSpPr txBox="true"/>
          <p:nvPr/>
        </p:nvSpPr>
        <p:spPr>
          <a:xfrm rot="0">
            <a:off x="7078736" y="2688746"/>
            <a:ext cx="4834350" cy="1123950"/>
          </a:xfrm>
          <a:prstGeom prst="rect">
            <a:avLst/>
          </a:prstGeom>
        </p:spPr>
        <p:txBody>
          <a:bodyPr anchor="t" rtlCol="false" tIns="0" lIns="0" bIns="0" rIns="0">
            <a:spAutoFit/>
          </a:bodyPr>
          <a:lstStyle/>
          <a:p>
            <a:pPr algn="ctr">
              <a:lnSpc>
                <a:spcPts val="4320"/>
              </a:lnSpc>
            </a:pPr>
            <a:r>
              <a:rPr lang="en-US" b="true" sz="3600">
                <a:solidFill>
                  <a:srgbClr val="314137"/>
                </a:solidFill>
                <a:latin typeface="Childos Arabic Bold"/>
                <a:ea typeface="Childos Arabic Bold"/>
                <a:cs typeface="Childos Arabic Bold"/>
                <a:sym typeface="Childos Arabic Bold"/>
              </a:rPr>
              <a:t>Porcentaje de área forestal</a:t>
            </a:r>
          </a:p>
        </p:txBody>
      </p:sp>
      <p:sp>
        <p:nvSpPr>
          <p:cNvPr name="TextBox 12" id="12"/>
          <p:cNvSpPr txBox="true"/>
          <p:nvPr/>
        </p:nvSpPr>
        <p:spPr>
          <a:xfrm rot="0">
            <a:off x="12003698" y="2960208"/>
            <a:ext cx="5331671" cy="581025"/>
          </a:xfrm>
          <a:prstGeom prst="rect">
            <a:avLst/>
          </a:prstGeom>
        </p:spPr>
        <p:txBody>
          <a:bodyPr anchor="t" rtlCol="false" tIns="0" lIns="0" bIns="0" rIns="0">
            <a:spAutoFit/>
          </a:bodyPr>
          <a:lstStyle/>
          <a:p>
            <a:pPr algn="ctr">
              <a:lnSpc>
                <a:spcPts val="4320"/>
              </a:lnSpc>
            </a:pPr>
            <a:r>
              <a:rPr lang="en-US" b="true" sz="3600">
                <a:solidFill>
                  <a:srgbClr val="314137"/>
                </a:solidFill>
                <a:latin typeface="Childos Arabic Bold"/>
                <a:ea typeface="Childos Arabic Bold"/>
                <a:cs typeface="Childos Arabic Bold"/>
                <a:sym typeface="Childos Arabic Bold"/>
              </a:rPr>
              <a:t>Energía renovable</a:t>
            </a:r>
          </a:p>
        </p:txBody>
      </p:sp>
      <p:sp>
        <p:nvSpPr>
          <p:cNvPr name="TextBox 13" id="13"/>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Distribución de los datos</a:t>
            </a:r>
          </a:p>
        </p:txBody>
      </p:sp>
      <p:sp>
        <p:nvSpPr>
          <p:cNvPr name="TextBox 14" id="14"/>
          <p:cNvSpPr txBox="true"/>
          <p:nvPr/>
        </p:nvSpPr>
        <p:spPr>
          <a:xfrm rot="0">
            <a:off x="1531425" y="8642431"/>
            <a:ext cx="4834350" cy="1085850"/>
          </a:xfrm>
          <a:prstGeom prst="rect">
            <a:avLst/>
          </a:prstGeom>
        </p:spPr>
        <p:txBody>
          <a:bodyPr anchor="t" rtlCol="false" tIns="0" lIns="0" bIns="0" rIns="0">
            <a:spAutoFit/>
          </a:bodyPr>
          <a:lstStyle/>
          <a:p>
            <a:pPr algn="l">
              <a:lnSpc>
                <a:spcPts val="2879"/>
              </a:lnSpc>
            </a:pPr>
            <a:r>
              <a:rPr lang="en-US" sz="2400">
                <a:solidFill>
                  <a:srgbClr val="314137"/>
                </a:solidFill>
                <a:latin typeface="Lato"/>
                <a:ea typeface="Lato"/>
                <a:cs typeface="Lato"/>
                <a:sym typeface="Lato"/>
              </a:rPr>
              <a:t>3.00 - 11.00 eventos</a:t>
            </a:r>
          </a:p>
          <a:p>
            <a:pPr algn="l">
              <a:lnSpc>
                <a:spcPts val="2879"/>
              </a:lnSpc>
            </a:pPr>
            <a:r>
              <a:rPr lang="en-US" sz="2400">
                <a:solidFill>
                  <a:srgbClr val="314137"/>
                </a:solidFill>
                <a:latin typeface="Lato"/>
                <a:ea typeface="Lato"/>
                <a:cs typeface="Lato"/>
                <a:sym typeface="Lato"/>
              </a:rPr>
              <a:t>Promedio: 7.29</a:t>
            </a:r>
          </a:p>
          <a:p>
            <a:pPr algn="l">
              <a:lnSpc>
                <a:spcPts val="2879"/>
              </a:lnSpc>
            </a:pPr>
            <a:r>
              <a:rPr lang="en-US" sz="2400">
                <a:solidFill>
                  <a:srgbClr val="314137"/>
                </a:solidFill>
                <a:latin typeface="Lato"/>
                <a:ea typeface="Lato"/>
                <a:cs typeface="Lato"/>
                <a:sym typeface="Lato"/>
              </a:rPr>
              <a:t>Máximo: 14.00</a:t>
            </a:r>
          </a:p>
        </p:txBody>
      </p:sp>
      <p:sp>
        <p:nvSpPr>
          <p:cNvPr name="TextBox 15" id="15"/>
          <p:cNvSpPr txBox="true"/>
          <p:nvPr/>
        </p:nvSpPr>
        <p:spPr>
          <a:xfrm rot="0">
            <a:off x="7244861" y="8642431"/>
            <a:ext cx="4834350" cy="1447800"/>
          </a:xfrm>
          <a:prstGeom prst="rect">
            <a:avLst/>
          </a:prstGeom>
        </p:spPr>
        <p:txBody>
          <a:bodyPr anchor="t" rtlCol="false" tIns="0" lIns="0" bIns="0" rIns="0">
            <a:spAutoFit/>
          </a:bodyPr>
          <a:lstStyle/>
          <a:p>
            <a:pPr algn="l">
              <a:lnSpc>
                <a:spcPts val="2879"/>
              </a:lnSpc>
            </a:pPr>
            <a:r>
              <a:rPr lang="en-US" sz="2400">
                <a:solidFill>
                  <a:srgbClr val="314137"/>
                </a:solidFill>
                <a:latin typeface="Lato"/>
                <a:ea typeface="Lato"/>
                <a:cs typeface="Lato"/>
                <a:sym typeface="Lato"/>
              </a:rPr>
              <a:t>25.60 - 55.80 (%)</a:t>
            </a:r>
          </a:p>
          <a:p>
            <a:pPr algn="l">
              <a:lnSpc>
                <a:spcPts val="2879"/>
              </a:lnSpc>
            </a:pPr>
            <a:r>
              <a:rPr lang="en-US" sz="2400">
                <a:solidFill>
                  <a:srgbClr val="314137"/>
                </a:solidFill>
                <a:latin typeface="Lato"/>
                <a:ea typeface="Lato"/>
                <a:cs typeface="Lato"/>
                <a:sym typeface="Lato"/>
              </a:rPr>
              <a:t>Promedio: 7.29</a:t>
            </a:r>
          </a:p>
          <a:p>
            <a:pPr algn="l">
              <a:lnSpc>
                <a:spcPts val="2879"/>
              </a:lnSpc>
            </a:pPr>
            <a:r>
              <a:rPr lang="en-US" sz="2400">
                <a:solidFill>
                  <a:srgbClr val="314137"/>
                </a:solidFill>
                <a:latin typeface="Lato"/>
                <a:ea typeface="Lato"/>
                <a:cs typeface="Lato"/>
                <a:sym typeface="Lato"/>
              </a:rPr>
              <a:t>Máximo: 70.00</a:t>
            </a:r>
          </a:p>
          <a:p>
            <a:pPr algn="l">
              <a:lnSpc>
                <a:spcPts val="2879"/>
              </a:lnSpc>
            </a:pPr>
            <a:r>
              <a:rPr lang="en-US" sz="2400">
                <a:solidFill>
                  <a:srgbClr val="314137"/>
                </a:solidFill>
                <a:latin typeface="Lato"/>
                <a:ea typeface="Lato"/>
                <a:cs typeface="Lato"/>
                <a:sym typeface="Lato"/>
              </a:rPr>
              <a:t>Mínima: 10.10</a:t>
            </a:r>
          </a:p>
        </p:txBody>
      </p:sp>
      <p:sp>
        <p:nvSpPr>
          <p:cNvPr name="TextBox 16" id="16"/>
          <p:cNvSpPr txBox="true"/>
          <p:nvPr/>
        </p:nvSpPr>
        <p:spPr>
          <a:xfrm rot="0">
            <a:off x="12501019" y="8715375"/>
            <a:ext cx="4834350" cy="1085850"/>
          </a:xfrm>
          <a:prstGeom prst="rect">
            <a:avLst/>
          </a:prstGeom>
        </p:spPr>
        <p:txBody>
          <a:bodyPr anchor="t" rtlCol="false" tIns="0" lIns="0" bIns="0" rIns="0">
            <a:spAutoFit/>
          </a:bodyPr>
          <a:lstStyle/>
          <a:p>
            <a:pPr algn="l">
              <a:lnSpc>
                <a:spcPts val="2879"/>
              </a:lnSpc>
            </a:pPr>
            <a:r>
              <a:rPr lang="en-US" sz="2400">
                <a:solidFill>
                  <a:srgbClr val="314137"/>
                </a:solidFill>
                <a:latin typeface="Lato"/>
                <a:ea typeface="Lato"/>
                <a:cs typeface="Lato"/>
                <a:sym typeface="Lato"/>
              </a:rPr>
              <a:t>16.10 - 38.92 (%)</a:t>
            </a:r>
          </a:p>
          <a:p>
            <a:pPr algn="l">
              <a:lnSpc>
                <a:spcPts val="2879"/>
              </a:lnSpc>
            </a:pPr>
            <a:r>
              <a:rPr lang="en-US" sz="2400">
                <a:solidFill>
                  <a:srgbClr val="314137"/>
                </a:solidFill>
                <a:latin typeface="Lato"/>
                <a:ea typeface="Lato"/>
                <a:cs typeface="Lato"/>
                <a:sym typeface="Lato"/>
              </a:rPr>
              <a:t>Promedio: 27.30</a:t>
            </a:r>
          </a:p>
          <a:p>
            <a:pPr algn="l">
              <a:lnSpc>
                <a:spcPts val="2879"/>
              </a:lnSpc>
            </a:pPr>
            <a:r>
              <a:rPr lang="en-US" sz="2400">
                <a:solidFill>
                  <a:srgbClr val="314137"/>
                </a:solidFill>
                <a:latin typeface="Lato"/>
                <a:ea typeface="Lato"/>
                <a:cs typeface="Lato"/>
                <a:sym typeface="Lato"/>
              </a:rPr>
              <a:t>Máximo: 50.00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274300" y="-615574"/>
            <a:ext cx="5531050" cy="3309450"/>
            <a:chOff x="0" y="0"/>
            <a:chExt cx="7374733" cy="4412600"/>
          </a:xfrm>
        </p:grpSpPr>
        <p:sp>
          <p:nvSpPr>
            <p:cNvPr name="Freeform 3" id="3"/>
            <p:cNvSpPr/>
            <p:nvPr/>
          </p:nvSpPr>
          <p:spPr>
            <a:xfrm flipH="false" flipV="false" rot="0">
              <a:off x="-500507" y="-302006"/>
              <a:ext cx="8163052" cy="4880610"/>
            </a:xfrm>
            <a:custGeom>
              <a:avLst/>
              <a:gdLst/>
              <a:ahLst/>
              <a:cxnLst/>
              <a:rect r="r" b="b" t="t" l="l"/>
              <a:pathLst>
                <a:path h="4880610" w="8163052">
                  <a:moveTo>
                    <a:pt x="7077075" y="791464"/>
                  </a:moveTo>
                  <a:cubicBezTo>
                    <a:pt x="8163052" y="1064514"/>
                    <a:pt x="7969758" y="1935734"/>
                    <a:pt x="7500367" y="2171954"/>
                  </a:cubicBezTo>
                  <a:cubicBezTo>
                    <a:pt x="7030974" y="2408174"/>
                    <a:pt x="4932807" y="1806829"/>
                    <a:pt x="4260977" y="2208657"/>
                  </a:cubicBezTo>
                  <a:cubicBezTo>
                    <a:pt x="3589147" y="2610485"/>
                    <a:pt x="3984879" y="4285488"/>
                    <a:pt x="3469513" y="4583049"/>
                  </a:cubicBezTo>
                  <a:cubicBezTo>
                    <a:pt x="2954147" y="4880610"/>
                    <a:pt x="1582928" y="4669028"/>
                    <a:pt x="1168781" y="3994150"/>
                  </a:cubicBezTo>
                  <a:cubicBezTo>
                    <a:pt x="754634" y="3319272"/>
                    <a:pt x="0" y="1067562"/>
                    <a:pt x="984758" y="533781"/>
                  </a:cubicBezTo>
                  <a:cubicBezTo>
                    <a:pt x="1969516" y="0"/>
                    <a:pt x="5991098" y="518414"/>
                    <a:pt x="7077075" y="791464"/>
                  </a:cubicBezTo>
                  <a:close/>
                </a:path>
              </a:pathLst>
            </a:custGeom>
            <a:solidFill>
              <a:srgbClr val="FFFFFF">
                <a:alpha val="20392"/>
              </a:srgbClr>
            </a:solidFill>
          </p:spPr>
        </p:sp>
      </p:grpSp>
      <p:grpSp>
        <p:nvGrpSpPr>
          <p:cNvPr name="Group 4" id="4"/>
          <p:cNvGrpSpPr/>
          <p:nvPr/>
        </p:nvGrpSpPr>
        <p:grpSpPr>
          <a:xfrm rot="0">
            <a:off x="9929076" y="-641842"/>
            <a:ext cx="10808100" cy="3667750"/>
            <a:chOff x="0" y="0"/>
            <a:chExt cx="14410800" cy="4890333"/>
          </a:xfrm>
        </p:grpSpPr>
        <p:sp>
          <p:nvSpPr>
            <p:cNvPr name="Freeform 5" id="5"/>
            <p:cNvSpPr/>
            <p:nvPr/>
          </p:nvSpPr>
          <p:spPr>
            <a:xfrm flipH="false" flipV="false" rot="0">
              <a:off x="-1155319" y="-368173"/>
              <a:ext cx="16181706" cy="5595366"/>
            </a:xfrm>
            <a:custGeom>
              <a:avLst/>
              <a:gdLst/>
              <a:ahLst/>
              <a:cxnLst/>
              <a:rect r="r" b="b" t="t" l="l"/>
              <a:pathLst>
                <a:path h="5595366" w="16181706">
                  <a:moveTo>
                    <a:pt x="1776095" y="892683"/>
                  </a:moveTo>
                  <a:cubicBezTo>
                    <a:pt x="0" y="1156462"/>
                    <a:pt x="2524633" y="2116709"/>
                    <a:pt x="3285490" y="2254758"/>
                  </a:cubicBezTo>
                  <a:cubicBezTo>
                    <a:pt x="4046347" y="2392807"/>
                    <a:pt x="5583047" y="1653413"/>
                    <a:pt x="6340729" y="1720850"/>
                  </a:cubicBezTo>
                  <a:cubicBezTo>
                    <a:pt x="7098411" y="1788287"/>
                    <a:pt x="7224141" y="2530729"/>
                    <a:pt x="7831582" y="2659634"/>
                  </a:cubicBezTo>
                  <a:cubicBezTo>
                    <a:pt x="8439023" y="2788539"/>
                    <a:pt x="9310243" y="2153539"/>
                    <a:pt x="9984994" y="2494026"/>
                  </a:cubicBezTo>
                  <a:cubicBezTo>
                    <a:pt x="10659745" y="2834513"/>
                    <a:pt x="11009630" y="4297680"/>
                    <a:pt x="11880850" y="4702683"/>
                  </a:cubicBezTo>
                  <a:cubicBezTo>
                    <a:pt x="12752071" y="5107686"/>
                    <a:pt x="14868780" y="5595366"/>
                    <a:pt x="15212315" y="4923536"/>
                  </a:cubicBezTo>
                  <a:cubicBezTo>
                    <a:pt x="15555849" y="4251706"/>
                    <a:pt x="16181706" y="1343660"/>
                    <a:pt x="13942314" y="671830"/>
                  </a:cubicBezTo>
                  <a:cubicBezTo>
                    <a:pt x="11702923" y="0"/>
                    <a:pt x="3552190" y="628777"/>
                    <a:pt x="1776095" y="892683"/>
                  </a:cubicBezTo>
                  <a:close/>
                </a:path>
              </a:pathLst>
            </a:custGeom>
            <a:solidFill>
              <a:srgbClr val="FFFFFF">
                <a:alpha val="20392"/>
              </a:srgbClr>
            </a:solidFill>
          </p:spPr>
        </p:sp>
      </p:grpSp>
      <p:sp>
        <p:nvSpPr>
          <p:cNvPr name="Freeform 6" id="6"/>
          <p:cNvSpPr/>
          <p:nvPr/>
        </p:nvSpPr>
        <p:spPr>
          <a:xfrm flipH="false" flipV="false" rot="0">
            <a:off x="-876974" y="7434209"/>
            <a:ext cx="3133800" cy="5053775"/>
          </a:xfrm>
          <a:custGeom>
            <a:avLst/>
            <a:gdLst/>
            <a:ahLst/>
            <a:cxnLst/>
            <a:rect r="r" b="b" t="t" l="l"/>
            <a:pathLst>
              <a:path h="5053775" w="3133800">
                <a:moveTo>
                  <a:pt x="0" y="0"/>
                </a:moveTo>
                <a:lnTo>
                  <a:pt x="3133800" y="0"/>
                </a:lnTo>
                <a:lnTo>
                  <a:pt x="3133800" y="5053775"/>
                </a:lnTo>
                <a:lnTo>
                  <a:pt x="0" y="5053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34404"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800701" y="8114329"/>
            <a:ext cx="5613309" cy="792719"/>
          </a:xfrm>
          <a:custGeom>
            <a:avLst/>
            <a:gdLst/>
            <a:ahLst/>
            <a:cxnLst/>
            <a:rect r="r" b="b" t="t" l="l"/>
            <a:pathLst>
              <a:path h="792719" w="5613309">
                <a:moveTo>
                  <a:pt x="0" y="0"/>
                </a:moveTo>
                <a:lnTo>
                  <a:pt x="5613309" y="0"/>
                </a:lnTo>
                <a:lnTo>
                  <a:pt x="5613309" y="792719"/>
                </a:lnTo>
                <a:lnTo>
                  <a:pt x="0" y="792719"/>
                </a:lnTo>
                <a:lnTo>
                  <a:pt x="0" y="0"/>
                </a:lnTo>
                <a:close/>
              </a:path>
            </a:pathLst>
          </a:custGeom>
          <a:blipFill>
            <a:blip r:embed="rId7"/>
            <a:stretch>
              <a:fillRect l="0" t="0" r="0" b="0"/>
            </a:stretch>
          </a:blipFill>
        </p:spPr>
      </p:sp>
      <p:sp>
        <p:nvSpPr>
          <p:cNvPr name="Freeform 9" id="9"/>
          <p:cNvSpPr/>
          <p:nvPr/>
        </p:nvSpPr>
        <p:spPr>
          <a:xfrm flipH="false" flipV="false" rot="0">
            <a:off x="7696621" y="2358974"/>
            <a:ext cx="9342565" cy="7602122"/>
          </a:xfrm>
          <a:custGeom>
            <a:avLst/>
            <a:gdLst/>
            <a:ahLst/>
            <a:cxnLst/>
            <a:rect r="r" b="b" t="t" l="l"/>
            <a:pathLst>
              <a:path h="7602122" w="9342565">
                <a:moveTo>
                  <a:pt x="0" y="0"/>
                </a:moveTo>
                <a:lnTo>
                  <a:pt x="9342565" y="0"/>
                </a:lnTo>
                <a:lnTo>
                  <a:pt x="9342565" y="7602122"/>
                </a:lnTo>
                <a:lnTo>
                  <a:pt x="0" y="7602122"/>
                </a:lnTo>
                <a:lnTo>
                  <a:pt x="0" y="0"/>
                </a:lnTo>
                <a:close/>
              </a:path>
            </a:pathLst>
          </a:custGeom>
          <a:blipFill>
            <a:blip r:embed="rId8"/>
            <a:stretch>
              <a:fillRect l="0" t="0" r="0" b="0"/>
            </a:stretch>
          </a:blipFill>
        </p:spPr>
      </p:sp>
      <p:sp>
        <p:nvSpPr>
          <p:cNvPr name="TextBox 10" id="10"/>
          <p:cNvSpPr txBox="true"/>
          <p:nvPr/>
        </p:nvSpPr>
        <p:spPr>
          <a:xfrm rot="0">
            <a:off x="492099" y="4380529"/>
            <a:ext cx="6921911" cy="3114675"/>
          </a:xfrm>
          <a:prstGeom prst="rect">
            <a:avLst/>
          </a:prstGeom>
        </p:spPr>
        <p:txBody>
          <a:bodyPr anchor="t" rtlCol="false" tIns="0" lIns="0" bIns="0" rIns="0">
            <a:spAutoFit/>
          </a:bodyPr>
          <a:lstStyle/>
          <a:p>
            <a:pPr algn="l" marL="734055" indent="-367027" lvl="1">
              <a:lnSpc>
                <a:spcPts val="4079"/>
              </a:lnSpc>
              <a:buFont typeface="Arial"/>
              <a:buChar char="•"/>
            </a:pPr>
            <a:r>
              <a:rPr lang="en-US" sz="3399">
                <a:solidFill>
                  <a:srgbClr val="314137"/>
                </a:solidFill>
                <a:latin typeface="Childos Arabic"/>
                <a:ea typeface="Childos Arabic"/>
                <a:cs typeface="Childos Arabic"/>
                <a:sym typeface="Childos Arabic"/>
              </a:rPr>
              <a:t>Asimetría: Uniforme</a:t>
            </a:r>
          </a:p>
          <a:p>
            <a:pPr algn="l" marL="734055" indent="-367027" lvl="1">
              <a:lnSpc>
                <a:spcPts val="4079"/>
              </a:lnSpc>
              <a:buFont typeface="Arial"/>
              <a:buChar char="•"/>
            </a:pPr>
            <a:r>
              <a:rPr lang="en-US" sz="3399">
                <a:solidFill>
                  <a:srgbClr val="314137"/>
                </a:solidFill>
                <a:latin typeface="Childos Arabic"/>
                <a:ea typeface="Childos Arabic"/>
                <a:cs typeface="Childos Arabic"/>
                <a:sym typeface="Childos Arabic"/>
              </a:rPr>
              <a:t>Curtosis: Negativa (platicúrtica).</a:t>
            </a:r>
          </a:p>
          <a:p>
            <a:pPr algn="l">
              <a:lnSpc>
                <a:spcPts val="4079"/>
              </a:lnSpc>
            </a:pPr>
          </a:p>
          <a:p>
            <a:pPr algn="l">
              <a:lnSpc>
                <a:spcPts val="4079"/>
              </a:lnSpc>
            </a:pPr>
            <a:r>
              <a:rPr lang="en-US" sz="3399" b="true">
                <a:solidFill>
                  <a:srgbClr val="314137"/>
                </a:solidFill>
                <a:latin typeface="Childos Arabic Medium"/>
                <a:ea typeface="Childos Arabic Medium"/>
                <a:cs typeface="Childos Arabic Medium"/>
                <a:sym typeface="Childos Arabic Medium"/>
              </a:rPr>
              <a:t> Los valores se concentran poco alrededor de la media y existe una distribución multimodal.</a:t>
            </a:r>
          </a:p>
        </p:txBody>
      </p:sp>
      <p:sp>
        <p:nvSpPr>
          <p:cNvPr name="TextBox 11" id="11"/>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Frecuencias</a:t>
            </a:r>
          </a:p>
        </p:txBody>
      </p:sp>
      <p:sp>
        <p:nvSpPr>
          <p:cNvPr name="TextBox 12" id="12"/>
          <p:cNvSpPr txBox="true"/>
          <p:nvPr/>
        </p:nvSpPr>
        <p:spPr>
          <a:xfrm rot="0">
            <a:off x="689926" y="2987808"/>
            <a:ext cx="6137550" cy="581025"/>
          </a:xfrm>
          <a:prstGeom prst="rect">
            <a:avLst/>
          </a:prstGeom>
        </p:spPr>
        <p:txBody>
          <a:bodyPr anchor="t" rtlCol="false" tIns="0" lIns="0" bIns="0" rIns="0">
            <a:spAutoFit/>
          </a:bodyPr>
          <a:lstStyle/>
          <a:p>
            <a:pPr algn="ctr">
              <a:lnSpc>
                <a:spcPts val="4320"/>
              </a:lnSpc>
            </a:pPr>
            <a:r>
              <a:rPr lang="en-US" b="true" sz="3600">
                <a:solidFill>
                  <a:srgbClr val="314137"/>
                </a:solidFill>
                <a:latin typeface="Childos Arabic Bold"/>
                <a:ea typeface="Childos Arabic Bold"/>
                <a:cs typeface="Childos Arabic Bold"/>
                <a:sym typeface="Childos Arabic Bold"/>
              </a:rPr>
              <a:t>Temperatura media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DEB3"/>
        </a:solidFill>
      </p:bgPr>
    </p:bg>
    <p:spTree>
      <p:nvGrpSpPr>
        <p:cNvPr id="1" name=""/>
        <p:cNvGrpSpPr/>
        <p:nvPr/>
      </p:nvGrpSpPr>
      <p:grpSpPr>
        <a:xfrm>
          <a:off x="0" y="0"/>
          <a:ext cx="0" cy="0"/>
          <a:chOff x="0" y="0"/>
          <a:chExt cx="0" cy="0"/>
        </a:xfrm>
      </p:grpSpPr>
      <p:grpSp>
        <p:nvGrpSpPr>
          <p:cNvPr name="Group 2" id="2"/>
          <p:cNvGrpSpPr/>
          <p:nvPr/>
        </p:nvGrpSpPr>
        <p:grpSpPr>
          <a:xfrm rot="0">
            <a:off x="-1274300" y="-615574"/>
            <a:ext cx="5531050" cy="3309450"/>
            <a:chOff x="0" y="0"/>
            <a:chExt cx="7374733" cy="4412600"/>
          </a:xfrm>
        </p:grpSpPr>
        <p:sp>
          <p:nvSpPr>
            <p:cNvPr name="Freeform 3" id="3"/>
            <p:cNvSpPr/>
            <p:nvPr/>
          </p:nvSpPr>
          <p:spPr>
            <a:xfrm flipH="false" flipV="false" rot="0">
              <a:off x="-500507" y="-302006"/>
              <a:ext cx="8163052" cy="4880610"/>
            </a:xfrm>
            <a:custGeom>
              <a:avLst/>
              <a:gdLst/>
              <a:ahLst/>
              <a:cxnLst/>
              <a:rect r="r" b="b" t="t" l="l"/>
              <a:pathLst>
                <a:path h="4880610" w="8163052">
                  <a:moveTo>
                    <a:pt x="7077075" y="791464"/>
                  </a:moveTo>
                  <a:cubicBezTo>
                    <a:pt x="8163052" y="1064514"/>
                    <a:pt x="7969758" y="1935734"/>
                    <a:pt x="7500367" y="2171954"/>
                  </a:cubicBezTo>
                  <a:cubicBezTo>
                    <a:pt x="7030974" y="2408174"/>
                    <a:pt x="4932807" y="1806829"/>
                    <a:pt x="4260977" y="2208657"/>
                  </a:cubicBezTo>
                  <a:cubicBezTo>
                    <a:pt x="3589147" y="2610485"/>
                    <a:pt x="3984879" y="4285488"/>
                    <a:pt x="3469513" y="4583049"/>
                  </a:cubicBezTo>
                  <a:cubicBezTo>
                    <a:pt x="2954147" y="4880610"/>
                    <a:pt x="1582928" y="4669028"/>
                    <a:pt x="1168781" y="3994150"/>
                  </a:cubicBezTo>
                  <a:cubicBezTo>
                    <a:pt x="754634" y="3319272"/>
                    <a:pt x="0" y="1067562"/>
                    <a:pt x="984758" y="533781"/>
                  </a:cubicBezTo>
                  <a:cubicBezTo>
                    <a:pt x="1969516" y="0"/>
                    <a:pt x="5991098" y="518414"/>
                    <a:pt x="7077075" y="791464"/>
                  </a:cubicBezTo>
                  <a:close/>
                </a:path>
              </a:pathLst>
            </a:custGeom>
            <a:solidFill>
              <a:srgbClr val="FFFFFF">
                <a:alpha val="20392"/>
              </a:srgbClr>
            </a:solidFill>
          </p:spPr>
        </p:sp>
      </p:grpSp>
      <p:grpSp>
        <p:nvGrpSpPr>
          <p:cNvPr name="Group 4" id="4"/>
          <p:cNvGrpSpPr/>
          <p:nvPr/>
        </p:nvGrpSpPr>
        <p:grpSpPr>
          <a:xfrm rot="0">
            <a:off x="9929076" y="-641842"/>
            <a:ext cx="10808100" cy="3667750"/>
            <a:chOff x="0" y="0"/>
            <a:chExt cx="14410800" cy="4890333"/>
          </a:xfrm>
        </p:grpSpPr>
        <p:sp>
          <p:nvSpPr>
            <p:cNvPr name="Freeform 5" id="5"/>
            <p:cNvSpPr/>
            <p:nvPr/>
          </p:nvSpPr>
          <p:spPr>
            <a:xfrm flipH="false" flipV="false" rot="0">
              <a:off x="-1155319" y="-368173"/>
              <a:ext cx="16181706" cy="5595366"/>
            </a:xfrm>
            <a:custGeom>
              <a:avLst/>
              <a:gdLst/>
              <a:ahLst/>
              <a:cxnLst/>
              <a:rect r="r" b="b" t="t" l="l"/>
              <a:pathLst>
                <a:path h="5595366" w="16181706">
                  <a:moveTo>
                    <a:pt x="1776095" y="892683"/>
                  </a:moveTo>
                  <a:cubicBezTo>
                    <a:pt x="0" y="1156462"/>
                    <a:pt x="2524633" y="2116709"/>
                    <a:pt x="3285490" y="2254758"/>
                  </a:cubicBezTo>
                  <a:cubicBezTo>
                    <a:pt x="4046347" y="2392807"/>
                    <a:pt x="5583047" y="1653413"/>
                    <a:pt x="6340729" y="1720850"/>
                  </a:cubicBezTo>
                  <a:cubicBezTo>
                    <a:pt x="7098411" y="1788287"/>
                    <a:pt x="7224141" y="2530729"/>
                    <a:pt x="7831582" y="2659634"/>
                  </a:cubicBezTo>
                  <a:cubicBezTo>
                    <a:pt x="8439023" y="2788539"/>
                    <a:pt x="9310243" y="2153539"/>
                    <a:pt x="9984994" y="2494026"/>
                  </a:cubicBezTo>
                  <a:cubicBezTo>
                    <a:pt x="10659745" y="2834513"/>
                    <a:pt x="11009630" y="4297680"/>
                    <a:pt x="11880850" y="4702683"/>
                  </a:cubicBezTo>
                  <a:cubicBezTo>
                    <a:pt x="12752071" y="5107686"/>
                    <a:pt x="14868780" y="5595366"/>
                    <a:pt x="15212315" y="4923536"/>
                  </a:cubicBezTo>
                  <a:cubicBezTo>
                    <a:pt x="15555849" y="4251706"/>
                    <a:pt x="16181706" y="1343660"/>
                    <a:pt x="13942314" y="671830"/>
                  </a:cubicBezTo>
                  <a:cubicBezTo>
                    <a:pt x="11702923" y="0"/>
                    <a:pt x="3552190" y="628777"/>
                    <a:pt x="1776095" y="892683"/>
                  </a:cubicBezTo>
                  <a:close/>
                </a:path>
              </a:pathLst>
            </a:custGeom>
            <a:solidFill>
              <a:srgbClr val="FFFFFF">
                <a:alpha val="20392"/>
              </a:srgbClr>
            </a:solidFill>
          </p:spPr>
        </p:sp>
      </p:grpSp>
      <p:sp>
        <p:nvSpPr>
          <p:cNvPr name="Freeform 6" id="6"/>
          <p:cNvSpPr/>
          <p:nvPr/>
        </p:nvSpPr>
        <p:spPr>
          <a:xfrm flipH="false" flipV="false" rot="0">
            <a:off x="-876974" y="7434209"/>
            <a:ext cx="3133800" cy="5053775"/>
          </a:xfrm>
          <a:custGeom>
            <a:avLst/>
            <a:gdLst/>
            <a:ahLst/>
            <a:cxnLst/>
            <a:rect r="r" b="b" t="t" l="l"/>
            <a:pathLst>
              <a:path h="5053775" w="3133800">
                <a:moveTo>
                  <a:pt x="0" y="0"/>
                </a:moveTo>
                <a:lnTo>
                  <a:pt x="3133800" y="0"/>
                </a:lnTo>
                <a:lnTo>
                  <a:pt x="3133800" y="5053775"/>
                </a:lnTo>
                <a:lnTo>
                  <a:pt x="0" y="5053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34404" y="6249563"/>
            <a:ext cx="1875412" cy="5322873"/>
          </a:xfrm>
          <a:custGeom>
            <a:avLst/>
            <a:gdLst/>
            <a:ahLst/>
            <a:cxnLst/>
            <a:rect r="r" b="b" t="t" l="l"/>
            <a:pathLst>
              <a:path h="5322873" w="1875412">
                <a:moveTo>
                  <a:pt x="0" y="0"/>
                </a:moveTo>
                <a:lnTo>
                  <a:pt x="1875412" y="0"/>
                </a:lnTo>
                <a:lnTo>
                  <a:pt x="1875412" y="5322873"/>
                </a:lnTo>
                <a:lnTo>
                  <a:pt x="0" y="5322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21571" y="8114329"/>
            <a:ext cx="5792439" cy="957805"/>
          </a:xfrm>
          <a:custGeom>
            <a:avLst/>
            <a:gdLst/>
            <a:ahLst/>
            <a:cxnLst/>
            <a:rect r="r" b="b" t="t" l="l"/>
            <a:pathLst>
              <a:path h="957805" w="5792439">
                <a:moveTo>
                  <a:pt x="0" y="0"/>
                </a:moveTo>
                <a:lnTo>
                  <a:pt x="5792439" y="0"/>
                </a:lnTo>
                <a:lnTo>
                  <a:pt x="5792439" y="957805"/>
                </a:lnTo>
                <a:lnTo>
                  <a:pt x="0" y="957805"/>
                </a:lnTo>
                <a:lnTo>
                  <a:pt x="0" y="0"/>
                </a:lnTo>
                <a:close/>
              </a:path>
            </a:pathLst>
          </a:custGeom>
          <a:blipFill>
            <a:blip r:embed="rId7"/>
            <a:stretch>
              <a:fillRect l="0" t="0" r="0" b="0"/>
            </a:stretch>
          </a:blipFill>
        </p:spPr>
      </p:sp>
      <p:sp>
        <p:nvSpPr>
          <p:cNvPr name="Freeform 9" id="9"/>
          <p:cNvSpPr/>
          <p:nvPr/>
        </p:nvSpPr>
        <p:spPr>
          <a:xfrm flipH="false" flipV="false" rot="0">
            <a:off x="7820544" y="2280702"/>
            <a:ext cx="9438756" cy="7680394"/>
          </a:xfrm>
          <a:custGeom>
            <a:avLst/>
            <a:gdLst/>
            <a:ahLst/>
            <a:cxnLst/>
            <a:rect r="r" b="b" t="t" l="l"/>
            <a:pathLst>
              <a:path h="7680394" w="9438756">
                <a:moveTo>
                  <a:pt x="0" y="0"/>
                </a:moveTo>
                <a:lnTo>
                  <a:pt x="9438756" y="0"/>
                </a:lnTo>
                <a:lnTo>
                  <a:pt x="9438756" y="7680394"/>
                </a:lnTo>
                <a:lnTo>
                  <a:pt x="0" y="7680394"/>
                </a:lnTo>
                <a:lnTo>
                  <a:pt x="0" y="0"/>
                </a:lnTo>
                <a:close/>
              </a:path>
            </a:pathLst>
          </a:custGeom>
          <a:blipFill>
            <a:blip r:embed="rId8"/>
            <a:stretch>
              <a:fillRect l="0" t="0" r="0" b="0"/>
            </a:stretch>
          </a:blipFill>
        </p:spPr>
      </p:sp>
      <p:sp>
        <p:nvSpPr>
          <p:cNvPr name="TextBox 10" id="10"/>
          <p:cNvSpPr txBox="true"/>
          <p:nvPr/>
        </p:nvSpPr>
        <p:spPr>
          <a:xfrm rot="0">
            <a:off x="492099" y="3929896"/>
            <a:ext cx="6921911" cy="3629025"/>
          </a:xfrm>
          <a:prstGeom prst="rect">
            <a:avLst/>
          </a:prstGeom>
        </p:spPr>
        <p:txBody>
          <a:bodyPr anchor="t" rtlCol="false" tIns="0" lIns="0" bIns="0" rIns="0">
            <a:spAutoFit/>
          </a:bodyPr>
          <a:lstStyle/>
          <a:p>
            <a:pPr algn="l" marL="734055" indent="-367027" lvl="1">
              <a:lnSpc>
                <a:spcPts val="4079"/>
              </a:lnSpc>
              <a:buFont typeface="Arial"/>
              <a:buChar char="•"/>
            </a:pPr>
            <a:r>
              <a:rPr lang="en-US" sz="3399">
                <a:solidFill>
                  <a:srgbClr val="314137"/>
                </a:solidFill>
                <a:latin typeface="Childos Arabic"/>
                <a:ea typeface="Childos Arabic"/>
                <a:cs typeface="Childos Arabic"/>
                <a:sym typeface="Childos Arabic"/>
              </a:rPr>
              <a:t>Asimetría:  Ligeramente negativa.</a:t>
            </a:r>
          </a:p>
          <a:p>
            <a:pPr algn="l" marL="734055" indent="-367027" lvl="1">
              <a:lnSpc>
                <a:spcPts val="4079"/>
              </a:lnSpc>
              <a:buFont typeface="Arial"/>
              <a:buChar char="•"/>
            </a:pPr>
            <a:r>
              <a:rPr lang="en-US" sz="3399">
                <a:solidFill>
                  <a:srgbClr val="314137"/>
                </a:solidFill>
                <a:latin typeface="Childos Arabic"/>
                <a:ea typeface="Childos Arabic"/>
                <a:cs typeface="Childos Arabic"/>
                <a:sym typeface="Childos Arabic"/>
              </a:rPr>
              <a:t>Curtosis: Negativa (platicúrtica).</a:t>
            </a:r>
          </a:p>
          <a:p>
            <a:pPr algn="l">
              <a:lnSpc>
                <a:spcPts val="4079"/>
              </a:lnSpc>
            </a:pPr>
          </a:p>
          <a:p>
            <a:pPr algn="l">
              <a:lnSpc>
                <a:spcPts val="4079"/>
              </a:lnSpc>
            </a:pPr>
            <a:r>
              <a:rPr lang="en-US" sz="3399" b="true">
                <a:solidFill>
                  <a:srgbClr val="314137"/>
                </a:solidFill>
                <a:latin typeface="Childos Arabic Medium"/>
                <a:ea typeface="Childos Arabic Medium"/>
                <a:cs typeface="Childos Arabic Medium"/>
                <a:sym typeface="Childos Arabic Medium"/>
              </a:rPr>
              <a:t> Los datos tienen una muy ligera inclinación hacia la izquierda, pero es casi simétrica. Con una distribución multimodal y colas no largas.</a:t>
            </a:r>
          </a:p>
        </p:txBody>
      </p:sp>
      <p:sp>
        <p:nvSpPr>
          <p:cNvPr name="TextBox 11" id="11"/>
          <p:cNvSpPr txBox="true"/>
          <p:nvPr/>
        </p:nvSpPr>
        <p:spPr>
          <a:xfrm rot="0">
            <a:off x="1531425" y="914800"/>
            <a:ext cx="15225150" cy="981075"/>
          </a:xfrm>
          <a:prstGeom prst="rect">
            <a:avLst/>
          </a:prstGeom>
        </p:spPr>
        <p:txBody>
          <a:bodyPr anchor="t" rtlCol="false" tIns="0" lIns="0" bIns="0" rIns="0">
            <a:spAutoFit/>
          </a:bodyPr>
          <a:lstStyle/>
          <a:p>
            <a:pPr algn="ctr">
              <a:lnSpc>
                <a:spcPts val="7200"/>
              </a:lnSpc>
            </a:pPr>
            <a:r>
              <a:rPr lang="en-US" b="true" sz="6000">
                <a:solidFill>
                  <a:srgbClr val="314137"/>
                </a:solidFill>
                <a:latin typeface="Childos Arabic Bold"/>
                <a:ea typeface="Childos Arabic Bold"/>
                <a:cs typeface="Childos Arabic Bold"/>
                <a:sym typeface="Childos Arabic Bold"/>
              </a:rPr>
              <a:t>Frecuencias</a:t>
            </a:r>
          </a:p>
        </p:txBody>
      </p:sp>
      <p:sp>
        <p:nvSpPr>
          <p:cNvPr name="TextBox 12" id="12"/>
          <p:cNvSpPr txBox="true"/>
          <p:nvPr/>
        </p:nvSpPr>
        <p:spPr>
          <a:xfrm rot="0">
            <a:off x="689926" y="2617610"/>
            <a:ext cx="6137550" cy="581025"/>
          </a:xfrm>
          <a:prstGeom prst="rect">
            <a:avLst/>
          </a:prstGeom>
        </p:spPr>
        <p:txBody>
          <a:bodyPr anchor="t" rtlCol="false" tIns="0" lIns="0" bIns="0" rIns="0">
            <a:spAutoFit/>
          </a:bodyPr>
          <a:lstStyle/>
          <a:p>
            <a:pPr algn="ctr">
              <a:lnSpc>
                <a:spcPts val="4320"/>
              </a:lnSpc>
            </a:pPr>
            <a:r>
              <a:rPr lang="en-US" b="true" sz="3600">
                <a:solidFill>
                  <a:srgbClr val="314137"/>
                </a:solidFill>
                <a:latin typeface="Childos Arabic Bold"/>
                <a:ea typeface="Childos Arabic Bold"/>
                <a:cs typeface="Childos Arabic Bold"/>
                <a:sym typeface="Childos Arabic Bold"/>
              </a:rPr>
              <a:t>Emisiones de CO2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DAGerviYj-8</dc:identifier>
  <dcterms:modified xsi:type="dcterms:W3CDTF">2011-08-01T06:04:30Z</dcterms:modified>
  <cp:revision>1</cp:revision>
  <dc:title>Proyecto_Cambio_climático_ciencia_de_datos</dc:title>
</cp:coreProperties>
</file>